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52"/>
  </p:notesMasterIdLst>
  <p:sldIdLst>
    <p:sldId id="256" r:id="rId3"/>
    <p:sldId id="260"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1" r:id="rId50"/>
    <p:sldId id="38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7" autoAdjust="0"/>
    <p:restoredTop sz="92476" autoAdjust="0"/>
  </p:normalViewPr>
  <p:slideViewPr>
    <p:cSldViewPr snapToGrid="0">
      <p:cViewPr varScale="1">
        <p:scale>
          <a:sx n="83" d="100"/>
          <a:sy n="83" d="100"/>
        </p:scale>
        <p:origin x="6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4D4B-CBF9-4561-8B7A-DDBD1BDB0A0F}" type="datetimeFigureOut">
              <a:rPr lang="es-ES" smtClean="0"/>
              <a:t>08/09/2017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EDB5-A1F8-4937-82BF-DF8B23A498A4}" type="slidenum">
              <a:rPr lang="es-ES" smtClean="0"/>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10</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19</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20</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21</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22</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23</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24</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25</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26</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CTL_INS_DTTM (control insert date time)—Contains the date and time when the record was created</a:t>
            </a:r>
          </a:p>
          <a:p>
            <a:r>
              <a:rPr lang="es-CO" altLang="en-US"/>
              <a:t>■ CTL_UPD_DTTM (control update date time)—Contains the date and time when the record was last updated</a:t>
            </a:r>
          </a:p>
          <a:p>
            <a:r>
              <a:rPr lang="es-CO" altLang="en-US"/>
              <a:t>■ CTL_UPD_USER (control update user)—Contains the user name that created the record or last updated the record</a:t>
            </a:r>
          </a:p>
          <a:p>
            <a:r>
              <a:rPr lang="es-CO" altLang="en-US"/>
              <a:t>■ CTL_REC_STAT (control record status)—Can be used to indicate the status of the record. You can use this column for any purpose; for example, you may set this column to “A” as an indicator that the record is active or “I” to indicate it is inactive</a:t>
            </a:r>
          </a:p>
        </p:txBody>
      </p:sp>
      <p:sp>
        <p:nvSpPr>
          <p:cNvPr id="4" name="Slide Number Placeholder 3"/>
          <p:cNvSpPr>
            <a:spLocks noGrp="1"/>
          </p:cNvSpPr>
          <p:nvPr>
            <p:ph type="sldNum" sz="quarter" idx="5"/>
          </p:nvPr>
        </p:nvSpPr>
        <p:spPr/>
        <p:txBody>
          <a:bodyPr/>
          <a:lstStyle/>
          <a:p>
            <a:fld id="{2ED6EDB5-A1F8-4937-82BF-DF8B23A498A4}" type="slidenum">
              <a:rPr lang="es-ES" smtClean="0"/>
              <a:t>27</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d a row for an application user called APP_USER:</a:t>
            </a:r>
          </a:p>
        </p:txBody>
      </p:sp>
      <p:sp>
        <p:nvSpPr>
          <p:cNvPr id="4" name="Slide Number Placeholder 3"/>
          <p:cNvSpPr>
            <a:spLocks noGrp="1"/>
          </p:cNvSpPr>
          <p:nvPr>
            <p:ph type="sldNum" sz="quarter" idx="5"/>
          </p:nvPr>
        </p:nvSpPr>
        <p:spPr/>
        <p:txBody>
          <a:bodyPr/>
          <a:lstStyle/>
          <a:p>
            <a:fld id="{2ED6EDB5-A1F8-4937-82BF-DF8B23A498A4}" type="slidenum">
              <a:rPr lang="es-ES" smtClean="0"/>
              <a:t>28</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11</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Now assume that APP_USER is trying to log in through the PROXY_USER. Your application should look up the role of the user by using the SELECT statement and activating that role:</a:t>
            </a:r>
          </a:p>
        </p:txBody>
      </p:sp>
      <p:sp>
        <p:nvSpPr>
          <p:cNvPr id="4" name="Slide Number Placeholder 3"/>
          <p:cNvSpPr>
            <a:spLocks noGrp="1"/>
          </p:cNvSpPr>
          <p:nvPr>
            <p:ph type="sldNum" sz="quarter" idx="5"/>
          </p:nvPr>
        </p:nvSpPr>
        <p:spPr/>
        <p:txBody>
          <a:bodyPr/>
          <a:lstStyle/>
          <a:p>
            <a:fld id="{2ED6EDB5-A1F8-4937-82BF-DF8B23A498A4}" type="slidenum">
              <a:rPr lang="es-ES" smtClean="0"/>
              <a:t>29</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Activate the role for this specific APP_USER session:</a:t>
            </a:r>
          </a:p>
        </p:txBody>
      </p:sp>
      <p:sp>
        <p:nvSpPr>
          <p:cNvPr id="4" name="Slide Number Placeholder 3"/>
          <p:cNvSpPr>
            <a:spLocks noGrp="1"/>
          </p:cNvSpPr>
          <p:nvPr>
            <p:ph type="sldNum" sz="quarter" idx="5"/>
          </p:nvPr>
        </p:nvSpPr>
        <p:spPr/>
        <p:txBody>
          <a:bodyPr/>
          <a:lstStyle/>
          <a:p>
            <a:fld id="{2ED6EDB5-A1F8-4937-82BF-DF8B23A498A4}" type="slidenum">
              <a:rPr lang="es-ES" smtClean="0"/>
              <a:t>30</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31</a:t>
            </a:fld>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32</a:t>
            </a:fld>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33</a:t>
            </a:fld>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34</a:t>
            </a:fld>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35</a:t>
            </a:fld>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36</a:t>
            </a:fld>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37</a:t>
            </a:fld>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APPLICATION_USERS</a:t>
            </a:r>
          </a:p>
          <a:p>
            <a:endParaRPr lang="es-CO" altLang="en-US"/>
          </a:p>
          <a:p>
            <a:r>
              <a:rPr lang="es-CO" altLang="en-US"/>
              <a:t>Stores and maintains all end users of the application with their encrypted passwords</a:t>
            </a:r>
          </a:p>
          <a:p>
            <a:endParaRPr lang="es-CO" altLang="en-US"/>
          </a:p>
          <a:p>
            <a:r>
              <a:rPr lang="es-CO" altLang="en-US"/>
              <a:t>APPLICATION_USER_ROLES</a:t>
            </a:r>
          </a:p>
          <a:p>
            <a:endParaRPr lang="es-CO" altLang="en-US"/>
          </a:p>
          <a:p>
            <a:r>
              <a:rPr lang="es-CO" altLang="en-US"/>
              <a:t>Contains all roles assigned to users; a user can be assigned many roles</a:t>
            </a:r>
          </a:p>
          <a:p>
            <a:endParaRPr lang="es-CO" altLang="en-US"/>
          </a:p>
          <a:p>
            <a:r>
              <a:rPr lang="es-CO" altLang="en-US"/>
              <a:t>APPLICATION_ROLES</a:t>
            </a:r>
          </a:p>
          <a:p>
            <a:endParaRPr lang="es-CO" altLang="en-US"/>
          </a:p>
          <a:p>
            <a:r>
              <a:rPr lang="es-CO" altLang="en-US"/>
              <a:t>Contains all roles defined by the application and for each role a privilege is assigned; the privilege can be read, write, or read/write</a:t>
            </a:r>
          </a:p>
          <a:p>
            <a:endParaRPr lang="es-CO" altLang="en-US"/>
          </a:p>
          <a:p>
            <a:r>
              <a:rPr lang="es-CO" altLang="en-US"/>
              <a:t>APPLICATION_FUNCTIONS</a:t>
            </a:r>
          </a:p>
          <a:p>
            <a:endParaRPr lang="es-CO" altLang="en-US"/>
          </a:p>
          <a:p>
            <a:r>
              <a:rPr lang="es-CO" altLang="en-US"/>
              <a:t>Contains all logical functions of the application; a function is defined as module or procedure or a set of tasks</a:t>
            </a:r>
          </a:p>
          <a:p>
            <a:endParaRPr lang="es-CO" altLang="en-US"/>
          </a:p>
          <a:p>
            <a:r>
              <a:rPr lang="es-CO" altLang="en-US"/>
              <a:t>APPLICATION_ROLE_FUNCTIONS</a:t>
            </a:r>
          </a:p>
          <a:p>
            <a:endParaRPr lang="es-CO" altLang="en-US"/>
          </a:p>
          <a:p>
            <a:r>
              <a:rPr lang="es-CO" altLang="en-US"/>
              <a:t>Contains all functions and privileges that are assigned to each role</a:t>
            </a:r>
          </a:p>
          <a:p>
            <a:endParaRPr lang="es-CO" altLang="en-US"/>
          </a:p>
          <a:p>
            <a:r>
              <a:rPr lang="es-CO" altLang="en-US"/>
              <a:t>APPLICATION_FUNCTION_PRIVILEGES</a:t>
            </a:r>
          </a:p>
          <a:p>
            <a:endParaRPr lang="es-CO" altLang="en-US"/>
          </a:p>
          <a:p>
            <a:r>
              <a:rPr lang="es-CO" altLang="en-US"/>
              <a:t>Stores all privileges for a function such as:</a:t>
            </a:r>
          </a:p>
          <a:p>
            <a:endParaRPr lang="es-CO" altLang="en-US"/>
          </a:p>
          <a:p>
            <a:r>
              <a:rPr lang="es-CO" altLang="en-US"/>
              <a:t>read</a:t>
            </a:r>
          </a:p>
          <a:p>
            <a:endParaRPr lang="es-CO" altLang="en-US"/>
          </a:p>
          <a:p>
            <a:r>
              <a:rPr lang="es-CO" altLang="en-US"/>
              <a:t>write</a:t>
            </a:r>
          </a:p>
          <a:p>
            <a:endParaRPr lang="es-CO" altLang="en-US"/>
          </a:p>
          <a:p>
            <a:r>
              <a:rPr lang="es-CO" altLang="en-US"/>
              <a:t>read/write</a:t>
            </a:r>
          </a:p>
        </p:txBody>
      </p:sp>
      <p:sp>
        <p:nvSpPr>
          <p:cNvPr id="4" name="Slide Number Placeholder 3"/>
          <p:cNvSpPr>
            <a:spLocks noGrp="1"/>
          </p:cNvSpPr>
          <p:nvPr>
            <p:ph type="sldNum" sz="quarter" idx="5"/>
          </p:nvPr>
        </p:nvSpPr>
        <p:spPr/>
        <p:txBody>
          <a:bodyPr/>
          <a:lstStyle/>
          <a:p>
            <a:fld id="{2ED6EDB5-A1F8-4937-82BF-DF8B23A498A4}" type="slidenum">
              <a:rPr lang="es-ES" smtClean="0"/>
              <a:t>38</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12</a:t>
            </a:fld>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39</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40</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APPLICATION_USERS</a:t>
            </a:r>
          </a:p>
          <a:p>
            <a:endParaRPr lang="es-CO" altLang="en-US"/>
          </a:p>
          <a:p>
            <a:r>
              <a:rPr lang="es-CO" altLang="en-US"/>
              <a:t>Almacena y mantiene a todos los usuarios finales de la aplicación con sus contraseñas cifradas</a:t>
            </a:r>
          </a:p>
          <a:p>
            <a:endParaRPr lang="es-CO" altLang="en-US"/>
          </a:p>
          <a:p>
            <a:r>
              <a:rPr lang="es-CO" altLang="en-US"/>
              <a:t>APPLICATION_USER_TABLES</a:t>
            </a:r>
          </a:p>
          <a:p>
            <a:endParaRPr lang="es-CO" altLang="en-US"/>
          </a:p>
          <a:p>
            <a:r>
              <a:rPr lang="es-CO" altLang="en-US"/>
              <a:t>Contiene todas las tablas asignadas a los usuarios; las asignaciones de usuario pueden especificar que él o ella puede acceder a ninguna o muchas tablas</a:t>
            </a:r>
          </a:p>
          <a:p>
            <a:endParaRPr lang="es-CO" altLang="en-US"/>
          </a:p>
          <a:p>
            <a:r>
              <a:rPr lang="es-CO" altLang="en-US"/>
              <a:t>APPLICATION_TABLES</a:t>
            </a:r>
          </a:p>
          <a:p>
            <a:endParaRPr lang="es-CO" altLang="en-US"/>
          </a:p>
          <a:p>
            <a:r>
              <a:rPr lang="es-CO" altLang="en-US"/>
              <a:t>Contiene todas las tablas propiedad de la aplicación</a:t>
            </a:r>
          </a:p>
          <a:p>
            <a:endParaRPr lang="es-CO" altLang="en-US"/>
          </a:p>
          <a:p>
            <a:r>
              <a:rPr lang="es-CO" altLang="en-US"/>
              <a:t>APPLICATION_TABLE_PRIVILEGES</a:t>
            </a:r>
          </a:p>
          <a:p>
            <a:endParaRPr lang="es-CO" altLang="en-US"/>
          </a:p>
          <a:p>
            <a:r>
              <a:rPr lang="es-CO" altLang="en-US"/>
              <a:t>Almacena todos los privilegios que especifican el acceso a una tabla específica, como:</a:t>
            </a:r>
          </a:p>
          <a:p>
            <a:endParaRPr lang="es-CO" altLang="en-US"/>
          </a:p>
          <a:p>
            <a:r>
              <a:rPr lang="es-CO" altLang="en-US"/>
              <a:t>0-No hay acceso</a:t>
            </a:r>
          </a:p>
          <a:p>
            <a:endParaRPr lang="es-CO" altLang="en-US"/>
          </a:p>
          <a:p>
            <a:r>
              <a:rPr lang="es-CO" altLang="en-US"/>
              <a:t>1-sólo lectura</a:t>
            </a:r>
          </a:p>
          <a:p>
            <a:endParaRPr lang="es-CO" altLang="en-US"/>
          </a:p>
          <a:p>
            <a:r>
              <a:rPr lang="es-CO" altLang="en-US"/>
              <a:t>2-leer y agregar</a:t>
            </a:r>
          </a:p>
          <a:p>
            <a:endParaRPr lang="es-CO" altLang="en-US"/>
          </a:p>
          <a:p>
            <a:r>
              <a:rPr lang="es-CO" altLang="en-US"/>
              <a:t>3-leer, agregar y modificar</a:t>
            </a:r>
          </a:p>
          <a:p>
            <a:endParaRPr lang="es-CO" altLang="en-US"/>
          </a:p>
          <a:p>
            <a:r>
              <a:rPr lang="es-CO" altLang="en-US"/>
              <a:t>4-leer, añadir, modificar y eliminar</a:t>
            </a:r>
          </a:p>
          <a:p>
            <a:endParaRPr lang="es-CO" altLang="en-US"/>
          </a:p>
          <a:p>
            <a:r>
              <a:rPr lang="es-CO" altLang="en-US"/>
              <a:t>5-leer, agregar, modificar, eliminar y admin</a:t>
            </a:r>
          </a:p>
        </p:txBody>
      </p:sp>
      <p:sp>
        <p:nvSpPr>
          <p:cNvPr id="4" name="Slide Number Placeholder 3"/>
          <p:cNvSpPr>
            <a:spLocks noGrp="1"/>
          </p:cNvSpPr>
          <p:nvPr>
            <p:ph type="sldNum" sz="quarter" idx="5"/>
          </p:nvPr>
        </p:nvSpPr>
        <p:spPr/>
        <p:txBody>
          <a:bodyPr/>
          <a:lstStyle/>
          <a:p>
            <a:fld id="{2ED6EDB5-A1F8-4937-82BF-DF8B23A498A4}" type="slidenum">
              <a:rPr lang="es-ES" smtClean="0"/>
              <a:t>41</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42</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43</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44</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45</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46</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47</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48</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13</a:t>
            </a:fld>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49</a:t>
            </a:fld>
            <a:endParaRPr lang="es-ES"/>
          </a:p>
        </p:txBody>
      </p:sp>
    </p:spTree>
    <p:extLst>
      <p:ext uri="{BB962C8B-B14F-4D97-AF65-F5344CB8AC3E}">
        <p14:creationId xmlns:p14="http://schemas.microsoft.com/office/powerpoint/2010/main" val="103712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14</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User interface component—Represents all screens, reports, and codes that handle the interaction between the user and the application</a:t>
            </a:r>
          </a:p>
          <a:p>
            <a:r>
              <a:rPr lang="es-CO" altLang="en-US"/>
              <a:t>■ Business logic component—Contains all the code that performs data validation and business rules implementation</a:t>
            </a:r>
          </a:p>
          <a:p>
            <a:r>
              <a:rPr lang="es-CO" altLang="en-US"/>
              <a:t>■ Data access component—Contains code that retrieves, inserts, deletes, and updates data</a:t>
            </a:r>
          </a:p>
        </p:txBody>
      </p:sp>
      <p:sp>
        <p:nvSpPr>
          <p:cNvPr id="4" name="Slide Number Placeholder 3"/>
          <p:cNvSpPr>
            <a:spLocks noGrp="1"/>
          </p:cNvSpPr>
          <p:nvPr>
            <p:ph type="sldNum" sz="quarter" idx="5"/>
          </p:nvPr>
        </p:nvSpPr>
        <p:spPr/>
        <p:txBody>
          <a:bodyPr/>
          <a:lstStyle/>
          <a:p>
            <a:fld id="{2ED6EDB5-A1F8-4937-82BF-DF8B23A498A4}" type="slidenum">
              <a:rPr lang="es-ES" smtClean="0"/>
              <a:t>15</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 User interface component—Represents all screens, reports, and codes that handle the interaction between the user and the application</a:t>
            </a:r>
          </a:p>
          <a:p>
            <a:r>
              <a:rPr lang="es-CO" altLang="en-US"/>
              <a:t>■ Business logic component—Contains all the code that performs data validation and business rules implementation</a:t>
            </a:r>
          </a:p>
          <a:p>
            <a:r>
              <a:rPr lang="es-CO" altLang="en-US"/>
              <a:t>■ Data access component—Contains code that retrieves, inserts, deletes, and updates data</a:t>
            </a:r>
          </a:p>
        </p:txBody>
      </p:sp>
      <p:sp>
        <p:nvSpPr>
          <p:cNvPr id="4" name="Slide Number Placeholder 3"/>
          <p:cNvSpPr>
            <a:spLocks noGrp="1"/>
          </p:cNvSpPr>
          <p:nvPr>
            <p:ph type="sldNum" sz="quarter" idx="5"/>
          </p:nvPr>
        </p:nvSpPr>
        <p:spPr/>
        <p:txBody>
          <a:bodyPr/>
          <a:lstStyle/>
          <a:p>
            <a:fld id="{2ED6EDB5-A1F8-4937-82BF-DF8B23A498A4}" type="slidenum">
              <a:rPr lang="es-ES" smtClean="0"/>
              <a:t>16</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17</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Un objeto puede ser una tabla, una vista, un procedimiento o cualquier otro objeto de base de datos. Un sujeto puede ser un usuario, una función, un privilegio o un módulo.</a:t>
            </a:r>
          </a:p>
        </p:txBody>
      </p:sp>
      <p:sp>
        <p:nvSpPr>
          <p:cNvPr id="4" name="Slide Number Placeholder 3"/>
          <p:cNvSpPr>
            <a:spLocks noGrp="1"/>
          </p:cNvSpPr>
          <p:nvPr>
            <p:ph type="sldNum" sz="quarter" idx="5"/>
          </p:nvPr>
        </p:nvSpPr>
        <p:spPr/>
        <p:txBody>
          <a:bodyPr/>
          <a:lstStyle/>
          <a:p>
            <a:fld id="{2ED6EDB5-A1F8-4937-82BF-DF8B23A498A4}" type="slidenum">
              <a:rPr lang="es-ES" smtClean="0"/>
              <a:t>18</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91461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18586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04308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016785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718517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697692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7892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6554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879409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66288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60431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339916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6420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9234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17473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76082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hasCustomPrompt="1"/>
          </p:nvPr>
        </p:nvSpPr>
        <p:spPr>
          <a:xfrm>
            <a:off x="845127" y="2507550"/>
            <a:ext cx="5156200"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hasCustomPrompt="1"/>
          </p:nvPr>
        </p:nvSpPr>
        <p:spPr>
          <a:xfrm>
            <a:off x="6172200" y="2507550"/>
            <a:ext cx="518160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
        <p:nvSpPr>
          <p:cNvPr id="10" name="Title 9"/>
          <p:cNvSpPr>
            <a:spLocks noGrp="1"/>
          </p:cNvSpPr>
          <p:nvPr>
            <p:ph type="title" hasCustomPrompt="1"/>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
        <p:nvSpPr>
          <p:cNvPr id="6" name="Title 5"/>
          <p:cNvSpPr>
            <a:spLocks noGrp="1"/>
          </p:cNvSpPr>
          <p:nvPr>
            <p:ph type="title" hasCustomPrompt="1"/>
          </p:nvPr>
        </p:nvSpPr>
        <p:spPr/>
        <p:txBody>
          <a:bodyPr/>
          <a:lstStyle/>
          <a:p>
            <a:r>
              <a:rPr lang="es-ES"/>
              <a:t>Haga clic para modificar el estilo de título del patrón</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hasCustomPrompt="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A58774A-D098-45B5-8825-3694B0A047F8}"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42004847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eguridad en bases de datos">
            <a:extLst>
              <a:ext uri="{FF2B5EF4-FFF2-40B4-BE49-F238E27FC236}">
                <a16:creationId xmlns:a16="http://schemas.microsoft.com/office/drawing/2014/main" id="{E8D07C2C-ECE7-40AF-9AB1-99C606EC4F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5" r="16890" b="1"/>
          <a:stretch/>
        </p:blipFill>
        <p:spPr bwMode="auto">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5394960" y="1405288"/>
            <a:ext cx="3887839" cy="2372168"/>
          </a:xfrm>
        </p:spPr>
        <p:txBody>
          <a:bodyPr>
            <a:normAutofit/>
          </a:bodyPr>
          <a:lstStyle/>
          <a:p>
            <a:pPr algn="ctr">
              <a:lnSpc>
                <a:spcPct val="90000"/>
              </a:lnSpc>
            </a:pPr>
            <a:r>
              <a:rPr lang="x-none" sz="4600" dirty="0"/>
              <a:t>Modelo de Seguridad en Base de Datos</a:t>
            </a:r>
          </a:p>
        </p:txBody>
      </p:sp>
      <p:sp>
        <p:nvSpPr>
          <p:cNvPr id="3" name="Subtítulo 2"/>
          <p:cNvSpPr>
            <a:spLocks noGrp="1"/>
          </p:cNvSpPr>
          <p:nvPr>
            <p:ph type="subTitle" idx="1"/>
          </p:nvPr>
        </p:nvSpPr>
        <p:spPr>
          <a:xfrm>
            <a:off x="5258015" y="4357517"/>
            <a:ext cx="3893440" cy="1096899"/>
          </a:xfrm>
        </p:spPr>
        <p:txBody>
          <a:bodyPr>
            <a:normAutofit/>
          </a:bodyPr>
          <a:lstStyle/>
          <a:p>
            <a:pPr algn="ctr"/>
            <a:r>
              <a:rPr lang="es-ES" dirty="0" err="1">
                <a:solidFill>
                  <a:schemeClr val="tx1"/>
                </a:solidFill>
              </a:rPr>
              <a:t>Jhon</a:t>
            </a:r>
            <a:r>
              <a:rPr lang="es-ES" dirty="0">
                <a:solidFill>
                  <a:schemeClr val="tx1"/>
                </a:solidFill>
              </a:rPr>
              <a:t> Edisson Villarreal Padilla</a:t>
            </a:r>
          </a:p>
          <a:p>
            <a:pPr algn="ctr"/>
            <a:r>
              <a:rPr lang="es-ES" dirty="0">
                <a:solidFill>
                  <a:schemeClr val="tx1"/>
                </a:solidFill>
              </a:rPr>
              <a:t>jhon-villareal@correo.usa.edu.co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Modelo de Matriz de Acceso</a:t>
            </a:r>
          </a:p>
        </p:txBody>
      </p:sp>
      <p:pic>
        <p:nvPicPr>
          <p:cNvPr id="4" name="Content Placeholder 3"/>
          <p:cNvPicPr>
            <a:picLocks noGrp="1" noChangeAspect="1"/>
          </p:cNvPicPr>
          <p:nvPr>
            <p:ph idx="1"/>
          </p:nvPr>
        </p:nvPicPr>
        <p:blipFill>
          <a:blip r:embed="rId3"/>
          <a:stretch>
            <a:fillRect/>
          </a:stretch>
        </p:blipFill>
        <p:spPr>
          <a:xfrm>
            <a:off x="605929" y="1791092"/>
            <a:ext cx="8404369" cy="36934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Modelo Modos de Acceso</a:t>
            </a:r>
          </a:p>
        </p:txBody>
      </p:sp>
      <p:sp>
        <p:nvSpPr>
          <p:cNvPr id="3" name="Content Placeholder 2"/>
          <p:cNvSpPr>
            <a:spLocks noGrp="1"/>
          </p:cNvSpPr>
          <p:nvPr>
            <p:ph idx="1"/>
          </p:nvPr>
        </p:nvSpPr>
        <p:spPr/>
        <p:txBody>
          <a:bodyPr>
            <a:normAutofit/>
          </a:bodyPr>
          <a:lstStyle/>
          <a:p>
            <a:pPr algn="just"/>
            <a:r>
              <a:rPr lang="es-CO" altLang="en-US" sz="3200" dirty="0">
                <a:solidFill>
                  <a:schemeClr val="tx1"/>
                </a:solidFill>
              </a:rPr>
              <a:t>Este modelo se basa en el modelo </a:t>
            </a:r>
            <a:r>
              <a:rPr lang="es-CO" altLang="en-US" sz="3200" dirty="0" err="1">
                <a:solidFill>
                  <a:schemeClr val="tx1"/>
                </a:solidFill>
              </a:rPr>
              <a:t>Take</a:t>
            </a:r>
            <a:r>
              <a:rPr lang="es-CO" altLang="en-US" sz="3200" dirty="0">
                <a:solidFill>
                  <a:schemeClr val="tx1"/>
                </a:solidFill>
              </a:rPr>
              <a:t>-Grant.</a:t>
            </a:r>
          </a:p>
          <a:p>
            <a:pPr algn="just"/>
            <a:r>
              <a:rPr lang="es-CO" altLang="en-US" sz="3200" dirty="0">
                <a:solidFill>
                  <a:schemeClr val="tx1"/>
                </a:solidFill>
              </a:rPr>
              <a:t>Los modos de acceso se dividen en modos estático y dinámico</a:t>
            </a:r>
            <a:r>
              <a:rPr lang="x-none" altLang="es-CO" sz="3200" dirty="0">
                <a:solidFill>
                  <a:schemeClr val="tx1"/>
                </a:solidFill>
              </a:rPr>
              <a:t>.</a:t>
            </a:r>
          </a:p>
          <a:p>
            <a:pPr algn="just"/>
            <a:r>
              <a:rPr lang="es-CO" altLang="en-US" sz="3200" dirty="0">
                <a:solidFill>
                  <a:schemeClr val="tx1"/>
                </a:solidFill>
              </a:rPr>
              <a:t>El nivel mostrado en la tabla es un valor numérico para indicar el grado de acceso.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Modelo Modos de Acceso</a:t>
            </a:r>
          </a:p>
        </p:txBody>
      </p:sp>
      <p:pic>
        <p:nvPicPr>
          <p:cNvPr id="301060" name="Content Placeholder 301059" descr="Tbl05-01a"/>
          <p:cNvPicPr>
            <a:picLocks noChangeAspect="1"/>
          </p:cNvPicPr>
          <p:nvPr/>
        </p:nvPicPr>
        <p:blipFill>
          <a:blip r:embed="rId3"/>
          <a:stretch>
            <a:fillRect/>
          </a:stretch>
        </p:blipFill>
        <p:spPr>
          <a:xfrm>
            <a:off x="526329" y="1930400"/>
            <a:ext cx="8645951" cy="3139560"/>
          </a:xfrm>
          <a:prstGeom prst="rect">
            <a:avLst/>
          </a:prstGeom>
          <a:noFill/>
          <a:ln w="9525">
            <a:noFill/>
            <a:miter/>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Modelo Modos de Acceso</a:t>
            </a:r>
          </a:p>
        </p:txBody>
      </p:sp>
      <p:pic>
        <p:nvPicPr>
          <p:cNvPr id="304133" name="Content Placeholder 304132" descr="Tbl05-01b"/>
          <p:cNvPicPr>
            <a:picLocks noGrp="1" noChangeAspect="1"/>
          </p:cNvPicPr>
          <p:nvPr>
            <p:ph idx="1"/>
          </p:nvPr>
        </p:nvPicPr>
        <p:blipFill>
          <a:blip r:embed="rId3"/>
          <a:stretch>
            <a:fillRect/>
          </a:stretch>
        </p:blipFill>
        <p:spPr>
          <a:xfrm>
            <a:off x="685800" y="1881383"/>
            <a:ext cx="8588202" cy="3260530"/>
          </a:xfrm>
          <a:ln w="9525">
            <a:noFill/>
            <a:miter/>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Aplicaciones (Cliente Servidor)</a:t>
            </a:r>
          </a:p>
        </p:txBody>
      </p:sp>
      <p:pic>
        <p:nvPicPr>
          <p:cNvPr id="308228" name="Content Placeholder 308227" descr="Fig05-02"/>
          <p:cNvPicPr>
            <a:picLocks noGrp="1" noChangeAspect="1"/>
          </p:cNvPicPr>
          <p:nvPr>
            <p:ph idx="1"/>
          </p:nvPr>
        </p:nvPicPr>
        <p:blipFill>
          <a:blip r:embed="rId3"/>
          <a:stretch>
            <a:fillRect/>
          </a:stretch>
        </p:blipFill>
        <p:spPr>
          <a:xfrm>
            <a:off x="2026763" y="1637288"/>
            <a:ext cx="6079387" cy="4497212"/>
          </a:xfrm>
          <a:prstGeom prst="rect">
            <a:avLst/>
          </a:prstGeom>
          <a:noFill/>
          <a:ln w="9525">
            <a:noFill/>
            <a:miter/>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Aplicaciones (Cliente Servidor)</a:t>
            </a:r>
          </a:p>
        </p:txBody>
      </p:sp>
      <p:pic>
        <p:nvPicPr>
          <p:cNvPr id="312324" name="Content Placeholder 312323" descr="Fig05-03"/>
          <p:cNvPicPr>
            <a:picLocks noGrp="1" noChangeAspect="1"/>
          </p:cNvPicPr>
          <p:nvPr>
            <p:ph idx="1"/>
          </p:nvPr>
        </p:nvPicPr>
        <p:blipFill>
          <a:blip r:embed="rId3"/>
          <a:stretch>
            <a:fillRect/>
          </a:stretch>
        </p:blipFill>
        <p:spPr>
          <a:xfrm>
            <a:off x="1027522" y="1682943"/>
            <a:ext cx="7531481" cy="4171101"/>
          </a:xfrm>
          <a:prstGeom prst="rect">
            <a:avLst/>
          </a:prstGeom>
          <a:noFill/>
          <a:ln w="9525">
            <a:noFill/>
            <a:miter/>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Aplicaciones (Cliente Servidor)</a:t>
            </a:r>
          </a:p>
        </p:txBody>
      </p:sp>
      <p:pic>
        <p:nvPicPr>
          <p:cNvPr id="315396" name="Content Placeholder 315395" descr="Fig05-04"/>
          <p:cNvPicPr>
            <a:picLocks noGrp="1" noChangeAspect="1"/>
          </p:cNvPicPr>
          <p:nvPr>
            <p:ph idx="1"/>
          </p:nvPr>
        </p:nvPicPr>
        <p:blipFill>
          <a:blip r:embed="rId3"/>
          <a:stretch>
            <a:fillRect/>
          </a:stretch>
        </p:blipFill>
        <p:spPr>
          <a:xfrm>
            <a:off x="861976" y="1531627"/>
            <a:ext cx="8952230" cy="4631690"/>
          </a:xfrm>
          <a:prstGeom prst="rect">
            <a:avLst/>
          </a:prstGeom>
          <a:noFill/>
          <a:ln w="9525">
            <a:noFill/>
            <a:miter/>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Aplicaciones (Aplicaciones WEB)</a:t>
            </a:r>
          </a:p>
        </p:txBody>
      </p:sp>
      <p:pic>
        <p:nvPicPr>
          <p:cNvPr id="319492" name="Content Placeholder 319491" descr="Fig05-05"/>
          <p:cNvPicPr>
            <a:picLocks noGrp="1" noChangeAspect="1"/>
          </p:cNvPicPr>
          <p:nvPr>
            <p:ph idx="1"/>
          </p:nvPr>
        </p:nvPicPr>
        <p:blipFill>
          <a:blip r:embed="rId3"/>
          <a:stretch>
            <a:fillRect/>
          </a:stretch>
        </p:blipFill>
        <p:spPr>
          <a:xfrm>
            <a:off x="1418080" y="1553551"/>
            <a:ext cx="7115175" cy="4926330"/>
          </a:xfrm>
          <a:prstGeom prst="rect">
            <a:avLst/>
          </a:prstGeom>
          <a:noFill/>
          <a:ln w="9525">
            <a:noFill/>
            <a:miter/>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Aplicaciones (Aplicaciones WEB)</a:t>
            </a:r>
          </a:p>
        </p:txBody>
      </p:sp>
      <p:pic>
        <p:nvPicPr>
          <p:cNvPr id="323588" name="Content Placeholder 323587" descr="Fig05-06"/>
          <p:cNvPicPr>
            <a:picLocks noGrp="1" noChangeAspect="1"/>
          </p:cNvPicPr>
          <p:nvPr>
            <p:ph idx="1"/>
          </p:nvPr>
        </p:nvPicPr>
        <p:blipFill>
          <a:blip r:embed="rId3"/>
          <a:stretch>
            <a:fillRect/>
          </a:stretch>
        </p:blipFill>
        <p:spPr>
          <a:xfrm>
            <a:off x="304237" y="1718068"/>
            <a:ext cx="10676890" cy="4297680"/>
          </a:xfrm>
          <a:prstGeom prst="rect">
            <a:avLst/>
          </a:prstGeom>
          <a:noFill/>
          <a:ln w="9525">
            <a:noFill/>
            <a:miter/>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Tipos de Aplicaciones (Aplicaciones Datawherehouse)</a:t>
            </a:r>
          </a:p>
        </p:txBody>
      </p:sp>
      <p:pic>
        <p:nvPicPr>
          <p:cNvPr id="327685" name="Content Placeholder 327684" descr="Fig05-07"/>
          <p:cNvPicPr>
            <a:picLocks noGrp="1" noChangeAspect="1"/>
          </p:cNvPicPr>
          <p:nvPr>
            <p:ph idx="1"/>
          </p:nvPr>
        </p:nvPicPr>
        <p:blipFill>
          <a:blip r:embed="rId3"/>
          <a:stretch>
            <a:fillRect/>
          </a:stretch>
        </p:blipFill>
        <p:spPr>
          <a:xfrm>
            <a:off x="2422688" y="1769621"/>
            <a:ext cx="4470087" cy="4923410"/>
          </a:xfrm>
          <a:prstGeom prst="rect">
            <a:avLst/>
          </a:prstGeom>
          <a:noFill/>
          <a:ln w="9525">
            <a:noFill/>
            <a:miter/>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n relacionada">
            <a:extLst>
              <a:ext uri="{FF2B5EF4-FFF2-40B4-BE49-F238E27FC236}">
                <a16:creationId xmlns:a16="http://schemas.microsoft.com/office/drawing/2014/main" id="{45BE7CAD-7ACF-407C-9A84-D01017501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64" r="26675"/>
          <a:stretch/>
        </p:blipFill>
        <p:spPr bwMode="auto">
          <a:xfrm>
            <a:off x="677334" y="2159331"/>
            <a:ext cx="3144597" cy="3882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77334" y="609601"/>
            <a:ext cx="8596668" cy="1320800"/>
          </a:xfrm>
        </p:spPr>
        <p:txBody>
          <a:bodyPr anchor="t">
            <a:normAutofit/>
          </a:bodyPr>
          <a:lstStyle/>
          <a:p>
            <a:r>
              <a:rPr lang="es-ES" dirty="0"/>
              <a:t>Introducción</a:t>
            </a:r>
          </a:p>
        </p:txBody>
      </p:sp>
      <p:sp>
        <p:nvSpPr>
          <p:cNvPr id="3" name="Marcador de contenido 2"/>
          <p:cNvSpPr>
            <a:spLocks noGrp="1"/>
          </p:cNvSpPr>
          <p:nvPr>
            <p:ph idx="1"/>
          </p:nvPr>
        </p:nvSpPr>
        <p:spPr>
          <a:xfrm>
            <a:off x="4063160" y="1930401"/>
            <a:ext cx="5778424" cy="4110962"/>
          </a:xfrm>
        </p:spPr>
        <p:txBody>
          <a:bodyPr>
            <a:normAutofit fontScale="92500" lnSpcReduction="10000"/>
          </a:bodyPr>
          <a:lstStyle/>
          <a:p>
            <a:pPr marL="0" indent="0" algn="just">
              <a:lnSpc>
                <a:spcPct val="90000"/>
              </a:lnSpc>
              <a:buNone/>
            </a:pPr>
            <a:r>
              <a:rPr lang="es-CO" dirty="0"/>
              <a:t>Tony es un desarrollador de bases de datos contratado por una empresa de consultoría para implementar una aplicación de base de datos para un cliente. El cliente estaba extremadamente preocupado por la seguridad debido a la naturaleza sensible y confidencial de los datos. </a:t>
            </a:r>
          </a:p>
          <a:p>
            <a:pPr marL="0" indent="0" algn="just">
              <a:lnSpc>
                <a:spcPct val="90000"/>
              </a:lnSpc>
              <a:buNone/>
            </a:pPr>
            <a:r>
              <a:rPr lang="es-CO" dirty="0"/>
              <a:t>Tony se mostró satisfecho con esta tarea desafiante, se metió en ella y trabajó largas horas, implementando todos los módulos hasta el último minuto antes de que la aplicación entrara en producción. Poco después de la implementación, la administración notó que algunos de los empleados estaban al tanto de información inapropiada. Inmediatamente, el director de desarrollo lanzó una investigación completa, y se puso en marcha un equipo para averiguar qué sucedió. El equipo de investigación rápidamente redactó un informe a la dirección, explicando lo que había ocurrido.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Tipos de Aplicaciones (Otras Aplicaciones)</a:t>
            </a:r>
          </a:p>
        </p:txBody>
      </p:sp>
      <p:pic>
        <p:nvPicPr>
          <p:cNvPr id="4" name="Content Placeholder 3"/>
          <p:cNvPicPr>
            <a:picLocks noGrp="1" noChangeAspect="1"/>
          </p:cNvPicPr>
          <p:nvPr>
            <p:ph idx="1"/>
          </p:nvPr>
        </p:nvPicPr>
        <p:blipFill>
          <a:blip r:embed="rId3"/>
          <a:stretch>
            <a:fillRect/>
          </a:stretch>
        </p:blipFill>
        <p:spPr>
          <a:xfrm>
            <a:off x="1517717" y="2060220"/>
            <a:ext cx="6558398" cy="420804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n para roles de bases de datos">
            <a:extLst>
              <a:ext uri="{FF2B5EF4-FFF2-40B4-BE49-F238E27FC236}">
                <a16:creationId xmlns:a16="http://schemas.microsoft.com/office/drawing/2014/main" id="{DDE97076-78C3-4BB2-994C-457B27296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43" y="2494997"/>
            <a:ext cx="2915973" cy="291597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77334" y="609600"/>
            <a:ext cx="8596668" cy="1320800"/>
          </a:xfrm>
        </p:spPr>
        <p:txBody>
          <a:bodyPr anchor="t">
            <a:normAutofit/>
          </a:bodyPr>
          <a:lstStyle/>
          <a:p>
            <a:r>
              <a:rPr lang="x-none" altLang="es-CO">
                <a:sym typeface="+mn-ea"/>
              </a:rPr>
              <a:t>Basado en los Roles de la Base de Datos</a:t>
            </a:r>
            <a:endParaRPr lang="x-none" altLang="es-ES" dirty="0"/>
          </a:p>
        </p:txBody>
      </p:sp>
      <p:sp>
        <p:nvSpPr>
          <p:cNvPr id="3" name="Content Placeholder 2"/>
          <p:cNvSpPr>
            <a:spLocks noGrp="1"/>
          </p:cNvSpPr>
          <p:nvPr>
            <p:ph idx="1"/>
          </p:nvPr>
        </p:nvSpPr>
        <p:spPr>
          <a:xfrm>
            <a:off x="3252486" y="1689905"/>
            <a:ext cx="6018513" cy="4351458"/>
          </a:xfrm>
        </p:spPr>
        <p:txBody>
          <a:bodyPr>
            <a:normAutofit lnSpcReduction="10000"/>
          </a:bodyPr>
          <a:lstStyle/>
          <a:p>
            <a:pPr algn="just">
              <a:lnSpc>
                <a:spcPct val="90000"/>
              </a:lnSpc>
            </a:pPr>
            <a:r>
              <a:rPr lang="es-CO" dirty="0">
                <a:solidFill>
                  <a:schemeClr val="tx1"/>
                </a:solidFill>
              </a:rPr>
              <a:t>Este modelo depende de la aplicación para autenticar los usuarios de la aplicación manteniendo a todos los usuarios finales en una tabla con sus contraseñas cifradas. </a:t>
            </a:r>
          </a:p>
          <a:p>
            <a:pPr algn="just">
              <a:lnSpc>
                <a:spcPct val="90000"/>
              </a:lnSpc>
            </a:pPr>
            <a:r>
              <a:rPr lang="es-CO" dirty="0">
                <a:solidFill>
                  <a:schemeClr val="tx1"/>
                </a:solidFill>
              </a:rPr>
              <a:t>En este modelo, a cada usuario final se le asigna un rol de base de datos, que tiene privilegios de base de datos específicos para acceder a las tablas de aplicaciones.</a:t>
            </a:r>
          </a:p>
          <a:p>
            <a:pPr algn="just">
              <a:lnSpc>
                <a:spcPct val="90000"/>
              </a:lnSpc>
            </a:pPr>
            <a:r>
              <a:rPr lang="es-CO" dirty="0">
                <a:solidFill>
                  <a:schemeClr val="tx1"/>
                </a:solidFill>
              </a:rPr>
              <a:t>El usuario puede acceder a los privilegios que se asignan al rol.</a:t>
            </a:r>
          </a:p>
          <a:p>
            <a:pPr algn="just">
              <a:lnSpc>
                <a:spcPct val="90000"/>
              </a:lnSpc>
            </a:pPr>
            <a:r>
              <a:rPr lang="es-CO" dirty="0">
                <a:solidFill>
                  <a:schemeClr val="tx1"/>
                </a:solidFill>
              </a:rPr>
              <a:t>En este modelo, se necesita un usuario proxy para activar el rol asignado. Todas las funciones se asignan al usuario proxy. Por ejemplo, si el usuario Scott está asignado al rol de empleado, esto significa que cuando Scott inicia sesión a través del usuario proxy, la aplicación solo habilita el rol de empleado para esta sesión.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Base de Datos</a:t>
            </a:r>
            <a:endParaRPr lang="x-none" altLang="es-ES" dirty="0"/>
          </a:p>
        </p:txBody>
      </p:sp>
      <p:pic>
        <p:nvPicPr>
          <p:cNvPr id="4" name="Content Placeholder 3"/>
          <p:cNvPicPr>
            <a:picLocks noGrp="1" noChangeAspect="1"/>
          </p:cNvPicPr>
          <p:nvPr>
            <p:ph idx="1"/>
          </p:nvPr>
        </p:nvPicPr>
        <p:blipFill>
          <a:blip r:embed="rId3"/>
          <a:stretch>
            <a:fillRect/>
          </a:stretch>
        </p:blipFill>
        <p:spPr>
          <a:xfrm>
            <a:off x="890117" y="2281287"/>
            <a:ext cx="7982903" cy="33180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Base de Datos</a:t>
            </a:r>
            <a:endParaRPr lang="x-none" altLang="es-ES" dirty="0"/>
          </a:p>
        </p:txBody>
      </p:sp>
      <p:pic>
        <p:nvPicPr>
          <p:cNvPr id="5" name="Content Placeholder 4"/>
          <p:cNvPicPr>
            <a:picLocks noGrp="1" noChangeAspect="1"/>
          </p:cNvPicPr>
          <p:nvPr>
            <p:ph idx="1"/>
          </p:nvPr>
        </p:nvPicPr>
        <p:blipFill>
          <a:blip r:embed="rId3"/>
          <a:stretch>
            <a:fillRect/>
          </a:stretch>
        </p:blipFill>
        <p:spPr>
          <a:xfrm>
            <a:off x="406906" y="1930400"/>
            <a:ext cx="9137523" cy="35948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Base de Datos</a:t>
            </a:r>
            <a:endParaRPr lang="x-none" altLang="es-ES" dirty="0"/>
          </a:p>
        </p:txBody>
      </p:sp>
      <p:sp>
        <p:nvSpPr>
          <p:cNvPr id="3" name="Content Placeholder 2"/>
          <p:cNvSpPr>
            <a:spLocks noGrp="1"/>
          </p:cNvSpPr>
          <p:nvPr>
            <p:ph idx="1"/>
          </p:nvPr>
        </p:nvSpPr>
        <p:spPr>
          <a:xfrm>
            <a:off x="677334" y="1930400"/>
            <a:ext cx="8596668" cy="4168741"/>
          </a:xfrm>
        </p:spPr>
        <p:txBody>
          <a:bodyPr>
            <a:normAutofit fontScale="90000"/>
          </a:bodyPr>
          <a:lstStyle/>
          <a:p>
            <a:pPr algn="just"/>
            <a:r>
              <a:rPr lang="x-none" altLang="es-CO" dirty="0">
                <a:solidFill>
                  <a:schemeClr val="tx1"/>
                </a:solidFill>
              </a:rPr>
              <a:t>Este modelo utiliza los roles de la base de datos; por lo tanto, depende de la base de datos. Si los roles son mal implementados, el modelo no funciona correctamente.</a:t>
            </a:r>
          </a:p>
          <a:p>
            <a:pPr algn="just"/>
            <a:r>
              <a:rPr lang="x-none" altLang="es-CO" dirty="0">
                <a:solidFill>
                  <a:schemeClr val="tx1"/>
                </a:solidFill>
              </a:rPr>
              <a:t>Los privilegios de las tablas también dependen de la base de datos.</a:t>
            </a:r>
          </a:p>
          <a:p>
            <a:pPr algn="just"/>
            <a:r>
              <a:rPr lang="x-none" altLang="es-CO" dirty="0">
                <a:solidFill>
                  <a:schemeClr val="tx1"/>
                </a:solidFill>
              </a:rPr>
              <a:t>En este modelo, se aísla la seguridad de la aplicación de la base de datos, lo que hace que la implementación sea independiente.</a:t>
            </a:r>
          </a:p>
          <a:p>
            <a:pPr algn="just"/>
            <a:r>
              <a:rPr lang="x-none" altLang="es-CO" dirty="0">
                <a:solidFill>
                  <a:schemeClr val="tx1"/>
                </a:solidFill>
              </a:rPr>
              <a:t>El mantenimiento de la seguridad de la aplicación no requiere privilegios de base de datos específicos. Esto reduce el riesgo de violaciones de la base de datos.</a:t>
            </a:r>
          </a:p>
          <a:p>
            <a:pPr algn="just"/>
            <a:r>
              <a:rPr lang="x-none" altLang="es-CO" dirty="0">
                <a:solidFill>
                  <a:schemeClr val="tx1"/>
                </a:solidFill>
              </a:rPr>
              <a:t>Las contraseñas deben estar encriptadas de forma segura, preferiblemente con claves privadas y públicas. En este caso, se debe modificar la estructura de la tabla APPLICATION_USERS añadiendo columnas para almacenar claves públicas y privadas.</a:t>
            </a:r>
          </a:p>
          <a:p>
            <a:pPr algn="just"/>
            <a:r>
              <a:rPr lang="x-none" altLang="es-CO" dirty="0">
                <a:solidFill>
                  <a:schemeClr val="tx1"/>
                </a:solidFill>
              </a:rPr>
              <a:t>La aplicación debe utilizar usuarios proxy para iniciar sesión y conectarse a la base de datos de la aplicación y activar funciones específicas para cada sesión de base de datos. El nombre de usuario y la contraseña del usuario proxy deben estar encriptados de forma segura y almacenados en algún lugar de un archivo de configuración.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dirty="0">
                <a:sym typeface="+mn-ea"/>
              </a:rPr>
              <a:t>Basado en los Roles de la Base de Datos (Impl</a:t>
            </a:r>
            <a:r>
              <a:rPr lang="es-CO" altLang="es-CO" dirty="0">
                <a:sym typeface="+mn-ea"/>
              </a:rPr>
              <a:t>e</a:t>
            </a:r>
            <a:r>
              <a:rPr lang="x-none" altLang="es-CO" dirty="0">
                <a:sym typeface="+mn-ea"/>
              </a:rPr>
              <a:t>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r>
              <a:rPr lang="x-none" altLang="es-CO"/>
              <a:t>Creación de usuarios:</a:t>
            </a:r>
          </a:p>
          <a:p>
            <a:pPr marL="0" indent="0">
              <a:buNone/>
            </a:pPr>
            <a:endParaRPr lang="x-none" altLang="es-CO"/>
          </a:p>
        </p:txBody>
      </p:sp>
      <p:pic>
        <p:nvPicPr>
          <p:cNvPr id="4" name="Picture 3"/>
          <p:cNvPicPr>
            <a:picLocks noChangeAspect="1"/>
          </p:cNvPicPr>
          <p:nvPr/>
        </p:nvPicPr>
        <p:blipFill>
          <a:blip r:embed="rId3"/>
          <a:srcRect l="43110" t="10453" r="24541" b="47022"/>
          <a:stretch>
            <a:fillRect/>
          </a:stretch>
        </p:blipFill>
        <p:spPr>
          <a:xfrm>
            <a:off x="430982" y="2626651"/>
            <a:ext cx="4929505" cy="3644900"/>
          </a:xfrm>
          <a:prstGeom prst="rect">
            <a:avLst/>
          </a:prstGeom>
        </p:spPr>
      </p:pic>
      <p:pic>
        <p:nvPicPr>
          <p:cNvPr id="5" name="Picture 4"/>
          <p:cNvPicPr>
            <a:picLocks noChangeAspect="1"/>
          </p:cNvPicPr>
          <p:nvPr/>
        </p:nvPicPr>
        <p:blipFill>
          <a:blip r:embed="rId3"/>
          <a:srcRect l="43110" t="52993" r="24541" b="9668"/>
          <a:stretch>
            <a:fillRect/>
          </a:stretch>
        </p:blipFill>
        <p:spPr>
          <a:xfrm>
            <a:off x="5446532" y="2626651"/>
            <a:ext cx="5279390" cy="34277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404812"/>
            <a:ext cx="8596668" cy="1320800"/>
          </a:xfrm>
        </p:spPr>
        <p:txBody>
          <a:bodyPr>
            <a:normAutofit/>
          </a:bodyPr>
          <a:lstStyle/>
          <a:p>
            <a:r>
              <a:rPr lang="x-none" altLang="es-CO" dirty="0">
                <a:sym typeface="+mn-ea"/>
              </a:rPr>
              <a:t>Basado en los Roles de la Base de Datos (Impl</a:t>
            </a:r>
            <a:r>
              <a:rPr lang="es-CO" altLang="es-CO" dirty="0">
                <a:sym typeface="+mn-ea"/>
              </a:rPr>
              <a:t>e</a:t>
            </a:r>
            <a:r>
              <a:rPr lang="x-none" altLang="es-CO" dirty="0">
                <a:sym typeface="+mn-ea"/>
              </a:rPr>
              <a:t>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endParaRPr lang="x-none" altLang="es-CO"/>
          </a:p>
          <a:p>
            <a:pPr marL="0" indent="0">
              <a:buNone/>
            </a:pPr>
            <a:endParaRPr lang="x-none" altLang="es-CO"/>
          </a:p>
        </p:txBody>
      </p:sp>
      <p:pic>
        <p:nvPicPr>
          <p:cNvPr id="6" name="Picture 5"/>
          <p:cNvPicPr>
            <a:picLocks noChangeAspect="1"/>
          </p:cNvPicPr>
          <p:nvPr/>
        </p:nvPicPr>
        <p:blipFill>
          <a:blip r:embed="rId3"/>
          <a:srcRect l="42972" t="13943" r="23453" b="27552"/>
          <a:stretch>
            <a:fillRect/>
          </a:stretch>
        </p:blipFill>
        <p:spPr>
          <a:xfrm>
            <a:off x="544830" y="1725612"/>
            <a:ext cx="5116195" cy="5014595"/>
          </a:xfrm>
          <a:prstGeom prst="rect">
            <a:avLst/>
          </a:prstGeom>
        </p:spPr>
      </p:pic>
      <p:pic>
        <p:nvPicPr>
          <p:cNvPr id="8" name="Picture 7"/>
          <p:cNvPicPr>
            <a:picLocks noChangeAspect="1"/>
          </p:cNvPicPr>
          <p:nvPr/>
        </p:nvPicPr>
        <p:blipFill>
          <a:blip r:embed="rId4"/>
          <a:srcRect l="42830" t="19655" r="15819" b="29241"/>
          <a:stretch>
            <a:fillRect/>
          </a:stretch>
        </p:blipFill>
        <p:spPr>
          <a:xfrm>
            <a:off x="5415928" y="1910860"/>
            <a:ext cx="6301105" cy="4380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dirty="0">
                <a:sym typeface="+mn-ea"/>
              </a:rPr>
              <a:t>Basado en los Roles de la Base de Datos (Impl</a:t>
            </a:r>
            <a:r>
              <a:rPr lang="es-CO" altLang="es-CO" dirty="0">
                <a:sym typeface="+mn-ea"/>
              </a:rPr>
              <a:t>e</a:t>
            </a:r>
            <a:r>
              <a:rPr lang="x-none" altLang="es-CO" dirty="0">
                <a:sym typeface="+mn-ea"/>
              </a:rPr>
              <a:t>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r>
              <a:rPr lang="x-none" altLang="es-CO"/>
              <a:t>Creación de registros:</a:t>
            </a:r>
          </a:p>
          <a:p>
            <a:pPr marL="0" indent="0">
              <a:buNone/>
            </a:pPr>
            <a:endParaRPr lang="x-none" altLang="es-CO"/>
          </a:p>
        </p:txBody>
      </p:sp>
      <p:pic>
        <p:nvPicPr>
          <p:cNvPr id="6" name="Picture 5"/>
          <p:cNvPicPr>
            <a:picLocks noChangeAspect="1"/>
          </p:cNvPicPr>
          <p:nvPr/>
        </p:nvPicPr>
        <p:blipFill>
          <a:blip r:embed="rId3"/>
          <a:srcRect l="43043" t="25263" r="23861" b="48103"/>
          <a:stretch>
            <a:fillRect/>
          </a:stretch>
        </p:blipFill>
        <p:spPr>
          <a:xfrm>
            <a:off x="1120775" y="2949575"/>
            <a:ext cx="7052264" cy="31922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dirty="0">
                <a:sym typeface="+mn-ea"/>
              </a:rPr>
              <a:t>Basado en los Roles de la Base de Datos (Impl</a:t>
            </a:r>
            <a:r>
              <a:rPr lang="es-CO" altLang="es-CO" dirty="0">
                <a:sym typeface="+mn-ea"/>
              </a:rPr>
              <a:t>e</a:t>
            </a:r>
            <a:r>
              <a:rPr lang="x-none" altLang="es-CO" dirty="0">
                <a:sym typeface="+mn-ea"/>
              </a:rPr>
              <a:t>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r>
              <a:rPr lang="x-none" altLang="es-CO" dirty="0">
                <a:solidFill>
                  <a:schemeClr val="tx1"/>
                </a:solidFill>
              </a:rPr>
              <a:t>Creación de registros:</a:t>
            </a:r>
          </a:p>
          <a:p>
            <a:pPr marL="0" indent="0">
              <a:buNone/>
            </a:pPr>
            <a:endParaRPr lang="x-none" altLang="es-CO" dirty="0"/>
          </a:p>
        </p:txBody>
      </p:sp>
      <p:pic>
        <p:nvPicPr>
          <p:cNvPr id="4" name="Picture 3"/>
          <p:cNvPicPr>
            <a:picLocks noChangeAspect="1"/>
          </p:cNvPicPr>
          <p:nvPr/>
        </p:nvPicPr>
        <p:blipFill>
          <a:blip r:embed="rId3"/>
          <a:srcRect l="42901" t="24389" r="20873" b="64417"/>
          <a:stretch>
            <a:fillRect/>
          </a:stretch>
        </p:blipFill>
        <p:spPr>
          <a:xfrm>
            <a:off x="677334" y="3330641"/>
            <a:ext cx="8863303" cy="15406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dirty="0">
                <a:sym typeface="+mn-ea"/>
              </a:rPr>
              <a:t>Basado en los Roles de la Base de Datos (Impl</a:t>
            </a:r>
            <a:r>
              <a:rPr lang="es-CO" altLang="es-CO" dirty="0">
                <a:sym typeface="+mn-ea"/>
              </a:rPr>
              <a:t>e</a:t>
            </a:r>
            <a:r>
              <a:rPr lang="x-none" altLang="es-CO" dirty="0">
                <a:sym typeface="+mn-ea"/>
              </a:rPr>
              <a:t>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endParaRPr lang="x-none" altLang="es-CO"/>
          </a:p>
          <a:p>
            <a:pPr marL="0" indent="0">
              <a:buNone/>
            </a:pPr>
            <a:endParaRPr lang="x-none" altLang="es-CO"/>
          </a:p>
        </p:txBody>
      </p:sp>
      <p:pic>
        <p:nvPicPr>
          <p:cNvPr id="5" name="Picture 4"/>
          <p:cNvPicPr>
            <a:picLocks noChangeAspect="1"/>
          </p:cNvPicPr>
          <p:nvPr/>
        </p:nvPicPr>
        <p:blipFill>
          <a:blip r:embed="rId3"/>
          <a:srcRect l="42972" t="24515" r="33042" b="56445"/>
          <a:stretch>
            <a:fillRect/>
          </a:stretch>
        </p:blipFill>
        <p:spPr>
          <a:xfrm>
            <a:off x="1342272" y="2582780"/>
            <a:ext cx="6861939" cy="3063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n relacionada">
            <a:extLst>
              <a:ext uri="{FF2B5EF4-FFF2-40B4-BE49-F238E27FC236}">
                <a16:creationId xmlns:a16="http://schemas.microsoft.com/office/drawing/2014/main" id="{90AE67BE-5584-4189-A384-ED22F25C4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61" r="17472"/>
          <a:stretch/>
        </p:blipFill>
        <p:spPr bwMode="auto">
          <a:xfrm>
            <a:off x="5332013" y="1930400"/>
            <a:ext cx="4415050" cy="3882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77334" y="609600"/>
            <a:ext cx="8596668" cy="1320800"/>
          </a:xfrm>
        </p:spPr>
        <p:txBody>
          <a:bodyPr anchor="t">
            <a:normAutofit/>
          </a:bodyPr>
          <a:lstStyle/>
          <a:p>
            <a:r>
              <a:rPr lang="es-ES" dirty="0"/>
              <a:t>Introducción</a:t>
            </a:r>
          </a:p>
        </p:txBody>
      </p:sp>
      <p:sp>
        <p:nvSpPr>
          <p:cNvPr id="3" name="Marcador de contenido 2"/>
          <p:cNvSpPr>
            <a:spLocks noGrp="1"/>
          </p:cNvSpPr>
          <p:nvPr>
            <p:ph idx="1"/>
          </p:nvPr>
        </p:nvSpPr>
        <p:spPr>
          <a:xfrm>
            <a:off x="677333" y="1930401"/>
            <a:ext cx="4394287" cy="4110962"/>
          </a:xfrm>
        </p:spPr>
        <p:txBody>
          <a:bodyPr>
            <a:normAutofit fontScale="92500" lnSpcReduction="10000"/>
          </a:bodyPr>
          <a:lstStyle/>
          <a:p>
            <a:pPr marL="0" indent="0" algn="just">
              <a:lnSpc>
                <a:spcPct val="90000"/>
              </a:lnSpc>
              <a:buNone/>
            </a:pPr>
            <a:r>
              <a:rPr lang="es-CO" dirty="0">
                <a:solidFill>
                  <a:schemeClr val="tx1"/>
                </a:solidFill>
              </a:rPr>
              <a:t>El informe indicó que Tony había implementado un módulo de seguridad que permitía a un administrador crear un usuario de base de datos y conceder roles. </a:t>
            </a:r>
          </a:p>
          <a:p>
            <a:pPr marL="0" indent="0" algn="just">
              <a:lnSpc>
                <a:spcPct val="90000"/>
              </a:lnSpc>
              <a:buNone/>
            </a:pPr>
            <a:r>
              <a:rPr lang="es-CO" dirty="0">
                <a:solidFill>
                  <a:schemeClr val="tx1"/>
                </a:solidFill>
              </a:rPr>
              <a:t>El informe citaba que un administrador de aplicaciones creó un usuario para un supervisor que permitió a la función de empleado ver los datos sólo para módulos específicos dentro de la aplicación. </a:t>
            </a:r>
          </a:p>
          <a:p>
            <a:pPr marL="0" indent="0" algn="just">
              <a:lnSpc>
                <a:spcPct val="90000"/>
              </a:lnSpc>
              <a:buNone/>
            </a:pPr>
            <a:r>
              <a:rPr lang="es-CO" dirty="0">
                <a:solidFill>
                  <a:schemeClr val="tx1"/>
                </a:solidFill>
              </a:rPr>
              <a:t>Sin embargo, como el usuario de la aplicación también es un usuario de base de datos, el supervisor pudo iniciar sesión en la base de datos y ver muchas columnas que no pudo ver a través de la aplicación. Eso significaba que el supervisor era capaz de acceder a más información de la que estaba permitida.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Base de Datos (Implmentación en Oracle)</a:t>
            </a:r>
            <a:endParaRPr lang="x-none" altLang="es-ES" dirty="0"/>
          </a:p>
        </p:txBody>
      </p:sp>
      <p:sp>
        <p:nvSpPr>
          <p:cNvPr id="3" name="Content Placeholder 2"/>
          <p:cNvSpPr>
            <a:spLocks noGrp="1"/>
          </p:cNvSpPr>
          <p:nvPr>
            <p:ph idx="1"/>
          </p:nvPr>
        </p:nvSpPr>
        <p:spPr/>
        <p:txBody>
          <a:bodyPr>
            <a:normAutofit/>
          </a:bodyPr>
          <a:lstStyle/>
          <a:p>
            <a:pPr marL="0" indent="0">
              <a:buNone/>
            </a:pPr>
            <a:endParaRPr lang="x-none" altLang="es-CO"/>
          </a:p>
          <a:p>
            <a:pPr marL="0" indent="0">
              <a:buNone/>
            </a:pPr>
            <a:endParaRPr lang="x-none" altLang="es-CO"/>
          </a:p>
        </p:txBody>
      </p:sp>
      <p:pic>
        <p:nvPicPr>
          <p:cNvPr id="4" name="Picture 3"/>
          <p:cNvPicPr>
            <a:picLocks noChangeAspect="1"/>
          </p:cNvPicPr>
          <p:nvPr/>
        </p:nvPicPr>
        <p:blipFill>
          <a:blip r:embed="rId3"/>
          <a:srcRect l="43160" t="48496" r="35004" b="20899"/>
          <a:stretch>
            <a:fillRect/>
          </a:stretch>
        </p:blipFill>
        <p:spPr>
          <a:xfrm>
            <a:off x="2004879" y="2239782"/>
            <a:ext cx="4970956" cy="391863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Aplicación</a:t>
            </a:r>
            <a:endParaRPr lang="x-none" altLang="es-ES" dirty="0"/>
          </a:p>
        </p:txBody>
      </p:sp>
      <p:pic>
        <p:nvPicPr>
          <p:cNvPr id="5" name="Content Placeholder 4"/>
          <p:cNvPicPr>
            <a:picLocks noGrp="1" noChangeAspect="1"/>
          </p:cNvPicPr>
          <p:nvPr>
            <p:ph idx="1"/>
          </p:nvPr>
        </p:nvPicPr>
        <p:blipFill>
          <a:blip r:embed="rId3"/>
          <a:stretch>
            <a:fillRect/>
          </a:stretch>
        </p:blipFill>
        <p:spPr>
          <a:xfrm>
            <a:off x="333984" y="1791577"/>
            <a:ext cx="10153650" cy="42754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Aplicación</a:t>
            </a:r>
            <a:endParaRPr lang="x-none" altLang="es-ES" dirty="0"/>
          </a:p>
        </p:txBody>
      </p:sp>
      <p:pic>
        <p:nvPicPr>
          <p:cNvPr id="4" name="Content Placeholder 3"/>
          <p:cNvPicPr>
            <a:picLocks noGrp="1" noChangeAspect="1"/>
          </p:cNvPicPr>
          <p:nvPr>
            <p:ph idx="1"/>
          </p:nvPr>
        </p:nvPicPr>
        <p:blipFill>
          <a:blip r:embed="rId3"/>
          <a:stretch>
            <a:fillRect/>
          </a:stretch>
        </p:blipFill>
        <p:spPr>
          <a:xfrm>
            <a:off x="438150" y="1403350"/>
            <a:ext cx="10800604" cy="495974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Aplicación</a:t>
            </a:r>
            <a:endParaRPr lang="x-none" altLang="es-ES" dirty="0"/>
          </a:p>
        </p:txBody>
      </p:sp>
      <p:sp>
        <p:nvSpPr>
          <p:cNvPr id="3" name="Content Placeholder 2"/>
          <p:cNvSpPr>
            <a:spLocks noGrp="1"/>
          </p:cNvSpPr>
          <p:nvPr>
            <p:ph idx="1"/>
          </p:nvPr>
        </p:nvSpPr>
        <p:spPr>
          <a:xfrm>
            <a:off x="677334" y="1706253"/>
            <a:ext cx="8596668" cy="4335110"/>
          </a:xfrm>
        </p:spPr>
        <p:txBody>
          <a:bodyPr>
            <a:normAutofit fontScale="97500"/>
          </a:bodyPr>
          <a:lstStyle/>
          <a:p>
            <a:pPr marL="0" indent="0" algn="just">
              <a:buNone/>
            </a:pPr>
            <a:r>
              <a:rPr lang="es-CO" altLang="en-US" dirty="0">
                <a:solidFill>
                  <a:schemeClr val="tx1"/>
                </a:solidFill>
              </a:rPr>
              <a:t>Este modelo es primitivo y no permite la flexibilidad necesaria para realizar los cambios </a:t>
            </a:r>
            <a:r>
              <a:rPr lang="x-none" altLang="es-CO" dirty="0">
                <a:solidFill>
                  <a:schemeClr val="tx1"/>
                </a:solidFill>
              </a:rPr>
              <a:t>de seguridad facilmente</a:t>
            </a:r>
            <a:r>
              <a:rPr lang="es-CO" altLang="en-US" dirty="0">
                <a:solidFill>
                  <a:schemeClr val="tx1"/>
                </a:solidFill>
              </a:rPr>
              <a:t>. Por ejemplo, </a:t>
            </a:r>
            <a:r>
              <a:rPr lang="x-none" altLang="es-CO" dirty="0">
                <a:solidFill>
                  <a:schemeClr val="tx1"/>
                </a:solidFill>
              </a:rPr>
              <a:t>se tiene</a:t>
            </a:r>
            <a:r>
              <a:rPr lang="es-CO" altLang="en-US" dirty="0">
                <a:solidFill>
                  <a:schemeClr val="tx1"/>
                </a:solidFill>
              </a:rPr>
              <a:t> un usuario llamado Scott que tenga un rol de secretario y el funcionario tenga privilegios para leer, agregar y modificar. Esto significa que Scott puede realizar estas operaciones en todos los módulos de la aplicación.</a:t>
            </a:r>
          </a:p>
          <a:p>
            <a:pPr marL="0" indent="0" algn="just">
              <a:buNone/>
            </a:pPr>
            <a:r>
              <a:rPr lang="es-CO" altLang="en-US" dirty="0">
                <a:solidFill>
                  <a:schemeClr val="tx1"/>
                </a:solidFill>
              </a:rPr>
              <a:t>Los privilegios se limitan a cualquier combinación </a:t>
            </a:r>
            <a:r>
              <a:rPr lang="x-none" dirty="0">
                <a:solidFill>
                  <a:schemeClr val="tx1"/>
                </a:solidFill>
              </a:rPr>
              <a:t>de:</a:t>
            </a:r>
          </a:p>
          <a:p>
            <a:pPr marL="342900" indent="-342900" algn="just"/>
            <a:r>
              <a:rPr lang="es-CO" altLang="en-US" dirty="0">
                <a:solidFill>
                  <a:schemeClr val="tx1"/>
                </a:solidFill>
              </a:rPr>
              <a:t>Leer</a:t>
            </a:r>
          </a:p>
          <a:p>
            <a:pPr marL="342900" indent="-342900" algn="just"/>
            <a:r>
              <a:rPr lang="es-CO" altLang="en-US" dirty="0">
                <a:solidFill>
                  <a:schemeClr val="tx1"/>
                </a:solidFill>
              </a:rPr>
              <a:t>Añadir</a:t>
            </a:r>
          </a:p>
          <a:p>
            <a:pPr marL="342900" indent="-342900" algn="just"/>
            <a:r>
              <a:rPr lang="es-CO" altLang="en-US" dirty="0">
                <a:solidFill>
                  <a:schemeClr val="tx1"/>
                </a:solidFill>
              </a:rPr>
              <a:t>Borrar</a:t>
            </a:r>
          </a:p>
          <a:p>
            <a:pPr marL="342900" indent="-342900" algn="just"/>
            <a:r>
              <a:rPr lang="es-CO" altLang="en-US" dirty="0">
                <a:solidFill>
                  <a:schemeClr val="tx1"/>
                </a:solidFill>
              </a:rPr>
              <a:t>actualizar</a:t>
            </a:r>
          </a:p>
          <a:p>
            <a:pPr marL="342900" indent="-342900" algn="just"/>
            <a:r>
              <a:rPr lang="es-CO" altLang="en-US" dirty="0" err="1">
                <a:solidFill>
                  <a:schemeClr val="tx1"/>
                </a:solidFill>
              </a:rPr>
              <a:t>admin</a:t>
            </a:r>
            <a:endParaRPr lang="es-CO" alt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los Roles de la Aplicación</a:t>
            </a:r>
            <a:endParaRPr lang="x-none" altLang="es-ES" dirty="0"/>
          </a:p>
        </p:txBody>
      </p:sp>
      <p:sp>
        <p:nvSpPr>
          <p:cNvPr id="3" name="Content Placeholder 2"/>
          <p:cNvSpPr>
            <a:spLocks noGrp="1"/>
          </p:cNvSpPr>
          <p:nvPr>
            <p:ph idx="1"/>
          </p:nvPr>
        </p:nvSpPr>
        <p:spPr>
          <a:xfrm>
            <a:off x="677334" y="1930401"/>
            <a:ext cx="8596668" cy="4110962"/>
          </a:xfrm>
        </p:spPr>
        <p:txBody>
          <a:bodyPr>
            <a:normAutofit lnSpcReduction="10000"/>
          </a:bodyPr>
          <a:lstStyle/>
          <a:p>
            <a:pPr algn="just"/>
            <a:r>
              <a:rPr lang="es-CO" altLang="en-US" dirty="0">
                <a:solidFill>
                  <a:schemeClr val="tx1"/>
                </a:solidFill>
              </a:rPr>
              <a:t>En este modelo </a:t>
            </a:r>
            <a:r>
              <a:rPr lang="x-none" altLang="es-CO" dirty="0">
                <a:solidFill>
                  <a:schemeClr val="tx1"/>
                </a:solidFill>
              </a:rPr>
              <a:t>se </a:t>
            </a:r>
            <a:r>
              <a:rPr lang="es-CO" altLang="en-US" dirty="0">
                <a:solidFill>
                  <a:schemeClr val="tx1"/>
                </a:solidFill>
              </a:rPr>
              <a:t>está aislando la seguridad de la aplicación de la base de datos, lo que hace que </a:t>
            </a:r>
            <a:r>
              <a:rPr lang="x-none" altLang="es-CO" dirty="0">
                <a:solidFill>
                  <a:schemeClr val="tx1"/>
                </a:solidFill>
              </a:rPr>
              <a:t>la</a:t>
            </a:r>
            <a:r>
              <a:rPr lang="es-CO" altLang="en-US" dirty="0">
                <a:solidFill>
                  <a:schemeClr val="tx1"/>
                </a:solidFill>
              </a:rPr>
              <a:t> implementación sea independiente.</a:t>
            </a:r>
          </a:p>
          <a:p>
            <a:pPr algn="just"/>
            <a:r>
              <a:rPr lang="es-CO" altLang="en-US" dirty="0">
                <a:solidFill>
                  <a:schemeClr val="tx1"/>
                </a:solidFill>
              </a:rPr>
              <a:t>Sólo se asigna un rol a un usuario de la aplicación.</a:t>
            </a:r>
          </a:p>
          <a:p>
            <a:pPr algn="just"/>
            <a:r>
              <a:rPr lang="es-CO" altLang="en-US" dirty="0">
                <a:solidFill>
                  <a:schemeClr val="tx1"/>
                </a:solidFill>
              </a:rPr>
              <a:t>El mantenimiento de la seguridad de la aplicación no requiere privilegios de base de datos específicos. Esto reduce el riesgo de violaciones de la base de datos.</a:t>
            </a:r>
          </a:p>
          <a:p>
            <a:pPr algn="just"/>
            <a:r>
              <a:rPr lang="es-CO" altLang="en-US" dirty="0">
                <a:solidFill>
                  <a:schemeClr val="tx1"/>
                </a:solidFill>
              </a:rPr>
              <a:t>Las contraseñas deben ser cifradas de forma segura, preferiblemente con claves privadas y públicas. En este caso, </a:t>
            </a:r>
            <a:r>
              <a:rPr lang="x-none" altLang="es-CO" dirty="0">
                <a:solidFill>
                  <a:schemeClr val="tx1"/>
                </a:solidFill>
              </a:rPr>
              <a:t>se </a:t>
            </a:r>
            <a:r>
              <a:rPr lang="es-CO" altLang="en-US" dirty="0">
                <a:solidFill>
                  <a:schemeClr val="tx1"/>
                </a:solidFill>
              </a:rPr>
              <a:t>debe modificar la estructura de la tabla APPLICATION_USERS añadiendo columnas para almacenar claves públicas y privadas.</a:t>
            </a:r>
          </a:p>
          <a:p>
            <a:pPr algn="just"/>
            <a:r>
              <a:rPr lang="es-CO" altLang="en-US" dirty="0">
                <a:solidFill>
                  <a:schemeClr val="tx1"/>
                </a:solidFill>
              </a:rPr>
              <a:t>La aplicación debe utilizar un usuario de base de datos real para iniciar sesión y conectarse a la base de datos de la aplicación. El nombre de usuario y la contraseña deben ser cifrados y almacenados en un archivo de configuración.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de la Aplicación</a:t>
            </a:r>
            <a:endParaRPr lang="x-none" altLang="es-ES" dirty="0"/>
          </a:p>
        </p:txBody>
      </p:sp>
      <p:pic>
        <p:nvPicPr>
          <p:cNvPr id="4" name="Content Placeholder 3"/>
          <p:cNvPicPr>
            <a:picLocks noGrp="1" noChangeAspect="1"/>
          </p:cNvPicPr>
          <p:nvPr>
            <p:ph idx="1"/>
          </p:nvPr>
        </p:nvPicPr>
        <p:blipFill>
          <a:blip r:embed="rId3"/>
          <a:stretch>
            <a:fillRect/>
          </a:stretch>
        </p:blipFill>
        <p:spPr>
          <a:xfrm>
            <a:off x="888138" y="1930400"/>
            <a:ext cx="8664764" cy="43551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de la Aplicación</a:t>
            </a:r>
            <a:endParaRPr lang="x-none" altLang="es-ES" dirty="0"/>
          </a:p>
        </p:txBody>
      </p:sp>
      <p:pic>
        <p:nvPicPr>
          <p:cNvPr id="5" name="Content Placeholder 4"/>
          <p:cNvPicPr>
            <a:picLocks noGrp="1" noChangeAspect="1"/>
          </p:cNvPicPr>
          <p:nvPr>
            <p:ph idx="1"/>
          </p:nvPr>
        </p:nvPicPr>
        <p:blipFill>
          <a:blip r:embed="rId3"/>
          <a:stretch>
            <a:fillRect/>
          </a:stretch>
        </p:blipFill>
        <p:spPr>
          <a:xfrm>
            <a:off x="229104" y="1705714"/>
            <a:ext cx="11094085" cy="43065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de la Aplicación</a:t>
            </a:r>
            <a:endParaRPr lang="x-none" altLang="es-ES" dirty="0"/>
          </a:p>
        </p:txBody>
      </p:sp>
      <p:sp>
        <p:nvSpPr>
          <p:cNvPr id="3" name="Content Placeholder 2"/>
          <p:cNvSpPr>
            <a:spLocks noGrp="1"/>
          </p:cNvSpPr>
          <p:nvPr>
            <p:ph idx="1"/>
          </p:nvPr>
        </p:nvSpPr>
        <p:spPr>
          <a:xfrm>
            <a:off x="677334" y="1640264"/>
            <a:ext cx="9003994" cy="4504794"/>
          </a:xfrm>
        </p:spPr>
        <p:txBody>
          <a:bodyPr>
            <a:normAutofit fontScale="90000"/>
          </a:bodyPr>
          <a:lstStyle/>
          <a:p>
            <a:pPr algn="just"/>
            <a:r>
              <a:rPr lang="es-CO" altLang="en-US" dirty="0">
                <a:solidFill>
                  <a:schemeClr val="tx1"/>
                </a:solidFill>
              </a:rPr>
              <a:t>En este modelo </a:t>
            </a:r>
            <a:r>
              <a:rPr lang="x-none" altLang="es-CO" dirty="0">
                <a:solidFill>
                  <a:schemeClr val="tx1"/>
                </a:solidFill>
              </a:rPr>
              <a:t>se </a:t>
            </a:r>
            <a:r>
              <a:rPr lang="es-CO" altLang="en-US" dirty="0">
                <a:solidFill>
                  <a:schemeClr val="tx1"/>
                </a:solidFill>
              </a:rPr>
              <a:t>está aislando la seguridad de la aplicación de la base de datos, lo que hace que </a:t>
            </a:r>
            <a:r>
              <a:rPr lang="x-none" altLang="es-CO" dirty="0">
                <a:solidFill>
                  <a:schemeClr val="tx1"/>
                </a:solidFill>
              </a:rPr>
              <a:t>la</a:t>
            </a:r>
            <a:r>
              <a:rPr lang="es-CO" altLang="en-US" dirty="0">
                <a:solidFill>
                  <a:schemeClr val="tx1"/>
                </a:solidFill>
              </a:rPr>
              <a:t> implementación sea independiente.</a:t>
            </a:r>
          </a:p>
          <a:p>
            <a:pPr algn="just"/>
            <a:r>
              <a:rPr lang="es-CO" altLang="en-US" dirty="0">
                <a:solidFill>
                  <a:schemeClr val="tx1"/>
                </a:solidFill>
              </a:rPr>
              <a:t>Sólo se asigna un rol a un usuario de la aplicación.</a:t>
            </a:r>
          </a:p>
          <a:p>
            <a:pPr algn="just"/>
            <a:r>
              <a:rPr lang="es-CO" altLang="en-US" dirty="0">
                <a:solidFill>
                  <a:schemeClr val="tx1"/>
                </a:solidFill>
              </a:rPr>
              <a:t>El mantenimiento de la seguridad de la aplicación no requiere privilegios de base de datos específicos. Esto reduce el riesgo de violaciones de la base de datos.</a:t>
            </a:r>
          </a:p>
          <a:p>
            <a:pPr algn="just"/>
            <a:r>
              <a:rPr lang="es-CO" altLang="en-US" dirty="0">
                <a:solidFill>
                  <a:schemeClr val="tx1"/>
                </a:solidFill>
              </a:rPr>
              <a:t>Las contraseñas deben ser cifradas de forma segura, preferiblemente con claves privadas y públicas. En este caso, </a:t>
            </a:r>
            <a:r>
              <a:rPr lang="x-none" altLang="es-CO" dirty="0">
                <a:solidFill>
                  <a:schemeClr val="tx1"/>
                </a:solidFill>
              </a:rPr>
              <a:t>se </a:t>
            </a:r>
            <a:r>
              <a:rPr lang="es-CO" altLang="en-US" dirty="0">
                <a:solidFill>
                  <a:schemeClr val="tx1"/>
                </a:solidFill>
              </a:rPr>
              <a:t>debe modificar la estructura de la tabla APPLICATION_USERS añadiendo columnas para almacenar claves públicas y privadas.</a:t>
            </a:r>
          </a:p>
          <a:p>
            <a:pPr algn="just"/>
            <a:r>
              <a:rPr lang="es-CO" altLang="en-US" dirty="0">
                <a:solidFill>
                  <a:schemeClr val="tx1"/>
                </a:solidFill>
              </a:rPr>
              <a:t>La aplicación debe utilizar un usuario de base de datos real para iniciar sesión y conectarse a la base de datos de la aplicación. El nombre de usuario y la contraseña deben ser cifrados y almacenados en un archivo de configuración.</a:t>
            </a:r>
          </a:p>
          <a:p>
            <a:pPr algn="just"/>
            <a:r>
              <a:rPr lang="es-CO" altLang="en-US" dirty="0">
                <a:solidFill>
                  <a:schemeClr val="tx1"/>
                </a:solidFill>
              </a:rPr>
              <a:t>La aplicación debe diseñarse de forma granular. Esto significa que las funciones o módulos de la aplicación realizan tareas específicas y no abarcan una amplia variedad de tareas que son </a:t>
            </a:r>
            <a:r>
              <a:rPr lang="es-CO" altLang="en-US" dirty="0" err="1">
                <a:solidFill>
                  <a:schemeClr val="tx1"/>
                </a:solidFill>
              </a:rPr>
              <a:t>interfuncionales</a:t>
            </a:r>
            <a:r>
              <a:rPr lang="es-CO" altLang="en-US" dirty="0">
                <a:solidFill>
                  <a:schemeClr val="tx1"/>
                </a:solidFill>
              </a:rPr>
              <a:t>. Por ejemplo, si una función es ORDER_ENTRY, no debe incluir una tarea para informar o agregar productos.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y Roles de la Aplicación</a:t>
            </a:r>
            <a:endParaRPr lang="x-none" altLang="es-ES" dirty="0"/>
          </a:p>
        </p:txBody>
      </p:sp>
      <p:pic>
        <p:nvPicPr>
          <p:cNvPr id="4" name="Content Placeholder 3"/>
          <p:cNvPicPr>
            <a:picLocks noGrp="1" noChangeAspect="1"/>
          </p:cNvPicPr>
          <p:nvPr>
            <p:ph idx="1"/>
          </p:nvPr>
        </p:nvPicPr>
        <p:blipFill>
          <a:blip r:embed="rId3"/>
          <a:stretch>
            <a:fillRect/>
          </a:stretch>
        </p:blipFill>
        <p:spPr>
          <a:xfrm>
            <a:off x="315118" y="2332995"/>
            <a:ext cx="9321100" cy="3728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y Roles de la Aplicación</a:t>
            </a:r>
            <a:endParaRPr lang="x-none" altLang="es-ES" dirty="0"/>
          </a:p>
        </p:txBody>
      </p:sp>
      <p:pic>
        <p:nvPicPr>
          <p:cNvPr id="5" name="Content Placeholder 4"/>
          <p:cNvPicPr>
            <a:picLocks noGrp="1" noChangeAspect="1"/>
          </p:cNvPicPr>
          <p:nvPr>
            <p:ph idx="1"/>
          </p:nvPr>
        </p:nvPicPr>
        <p:blipFill>
          <a:blip r:embed="rId3"/>
          <a:stretch>
            <a:fillRect/>
          </a:stretch>
        </p:blipFill>
        <p:spPr>
          <a:xfrm>
            <a:off x="386499" y="1930400"/>
            <a:ext cx="10809900" cy="4694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a:normAutofit/>
          </a:bodyPr>
          <a:lstStyle/>
          <a:p>
            <a:pPr marL="0" indent="0" algn="ctr">
              <a:buNone/>
            </a:pPr>
            <a:r>
              <a:rPr sz="2400" dirty="0" err="1">
                <a:solidFill>
                  <a:schemeClr val="tx1"/>
                </a:solidFill>
              </a:rPr>
              <a:t>En</a:t>
            </a:r>
            <a:r>
              <a:rPr sz="2400" dirty="0">
                <a:solidFill>
                  <a:schemeClr val="tx1"/>
                </a:solidFill>
              </a:rPr>
              <a:t> </a:t>
            </a:r>
            <a:r>
              <a:rPr sz="2400" dirty="0" err="1">
                <a:solidFill>
                  <a:schemeClr val="tx1"/>
                </a:solidFill>
              </a:rPr>
              <a:t>este</a:t>
            </a:r>
            <a:r>
              <a:rPr sz="2400" dirty="0">
                <a:solidFill>
                  <a:schemeClr val="tx1"/>
                </a:solidFill>
              </a:rPr>
              <a:t> </a:t>
            </a:r>
            <a:r>
              <a:rPr sz="2400" dirty="0" err="1">
                <a:solidFill>
                  <a:schemeClr val="tx1"/>
                </a:solidFill>
              </a:rPr>
              <a:t>punto</a:t>
            </a:r>
            <a:r>
              <a:rPr sz="2400" dirty="0">
                <a:solidFill>
                  <a:schemeClr val="tx1"/>
                </a:solidFill>
              </a:rPr>
              <a:t>,</a:t>
            </a:r>
            <a:r>
              <a:rPr lang="x-none" sz="2400" dirty="0">
                <a:solidFill>
                  <a:schemeClr val="tx1"/>
                </a:solidFill>
              </a:rPr>
              <a:t>vamos a</a:t>
            </a:r>
            <a:r>
              <a:rPr sz="2400" dirty="0">
                <a:solidFill>
                  <a:schemeClr val="tx1"/>
                </a:solidFill>
              </a:rPr>
              <a:t> </a:t>
            </a:r>
            <a:r>
              <a:rPr sz="2400" dirty="0" err="1">
                <a:solidFill>
                  <a:schemeClr val="tx1"/>
                </a:solidFill>
              </a:rPr>
              <a:t>juntar</a:t>
            </a:r>
            <a:r>
              <a:rPr sz="2400" dirty="0">
                <a:solidFill>
                  <a:schemeClr val="tx1"/>
                </a:solidFill>
              </a:rPr>
              <a:t> </a:t>
            </a:r>
            <a:r>
              <a:rPr sz="2400" dirty="0" err="1">
                <a:solidFill>
                  <a:schemeClr val="tx1"/>
                </a:solidFill>
              </a:rPr>
              <a:t>todas</a:t>
            </a:r>
            <a:r>
              <a:rPr sz="2400" dirty="0">
                <a:solidFill>
                  <a:schemeClr val="tx1"/>
                </a:solidFill>
              </a:rPr>
              <a:t> las </a:t>
            </a:r>
            <a:r>
              <a:rPr sz="2400" dirty="0" err="1">
                <a:solidFill>
                  <a:schemeClr val="tx1"/>
                </a:solidFill>
              </a:rPr>
              <a:t>piezas</a:t>
            </a:r>
            <a:r>
              <a:rPr lang="x-none" sz="2400" dirty="0">
                <a:solidFill>
                  <a:schemeClr val="tx1"/>
                </a:solidFill>
              </a:rPr>
              <a:t>, </a:t>
            </a:r>
            <a:r>
              <a:rPr sz="2400" dirty="0" err="1">
                <a:solidFill>
                  <a:schemeClr val="tx1"/>
                </a:solidFill>
              </a:rPr>
              <a:t>conceptos</a:t>
            </a:r>
            <a:r>
              <a:rPr sz="2400" dirty="0">
                <a:solidFill>
                  <a:schemeClr val="tx1"/>
                </a:solidFill>
              </a:rPr>
              <a:t> y </a:t>
            </a:r>
            <a:r>
              <a:rPr sz="2400" dirty="0" err="1">
                <a:solidFill>
                  <a:schemeClr val="tx1"/>
                </a:solidFill>
              </a:rPr>
              <a:t>prácticas</a:t>
            </a:r>
            <a:r>
              <a:rPr sz="2400" dirty="0">
                <a:solidFill>
                  <a:schemeClr val="tx1"/>
                </a:solidFill>
              </a:rPr>
              <a:t> </a:t>
            </a:r>
            <a:r>
              <a:rPr sz="2400" dirty="0" err="1">
                <a:solidFill>
                  <a:schemeClr val="tx1"/>
                </a:solidFill>
              </a:rPr>
              <a:t>en</a:t>
            </a:r>
            <a:r>
              <a:rPr sz="2400" dirty="0">
                <a:solidFill>
                  <a:schemeClr val="tx1"/>
                </a:solidFill>
              </a:rPr>
              <a:t> </a:t>
            </a:r>
            <a:r>
              <a:rPr sz="2400" dirty="0" err="1">
                <a:solidFill>
                  <a:schemeClr val="tx1"/>
                </a:solidFill>
              </a:rPr>
              <a:t>modelos</a:t>
            </a:r>
            <a:r>
              <a:rPr sz="2400" dirty="0">
                <a:solidFill>
                  <a:schemeClr val="tx1"/>
                </a:solidFill>
              </a:rPr>
              <a:t> que </a:t>
            </a:r>
            <a:r>
              <a:rPr sz="2400" dirty="0" err="1">
                <a:solidFill>
                  <a:schemeClr val="tx1"/>
                </a:solidFill>
              </a:rPr>
              <a:t>pueden</a:t>
            </a:r>
            <a:r>
              <a:rPr sz="2400" dirty="0">
                <a:solidFill>
                  <a:schemeClr val="tx1"/>
                </a:solidFill>
              </a:rPr>
              <a:t> </a:t>
            </a:r>
            <a:r>
              <a:rPr sz="2400" dirty="0" err="1">
                <a:solidFill>
                  <a:schemeClr val="tx1"/>
                </a:solidFill>
              </a:rPr>
              <a:t>servir</a:t>
            </a:r>
            <a:r>
              <a:rPr sz="2400" dirty="0">
                <a:solidFill>
                  <a:schemeClr val="tx1"/>
                </a:solidFill>
              </a:rPr>
              <a:t> como </a:t>
            </a:r>
            <a:r>
              <a:rPr sz="2400" dirty="0" err="1">
                <a:solidFill>
                  <a:schemeClr val="tx1"/>
                </a:solidFill>
              </a:rPr>
              <a:t>puntos</a:t>
            </a:r>
            <a:r>
              <a:rPr sz="2400" dirty="0">
                <a:solidFill>
                  <a:schemeClr val="tx1"/>
                </a:solidFill>
              </a:rPr>
              <a:t> de </a:t>
            </a:r>
            <a:r>
              <a:rPr sz="2400" dirty="0" err="1">
                <a:solidFill>
                  <a:schemeClr val="tx1"/>
                </a:solidFill>
              </a:rPr>
              <a:t>partida</a:t>
            </a:r>
            <a:r>
              <a:rPr sz="2400" dirty="0">
                <a:solidFill>
                  <a:schemeClr val="tx1"/>
                </a:solidFill>
              </a:rPr>
              <a:t> para </a:t>
            </a:r>
            <a:r>
              <a:rPr sz="2400" dirty="0" err="1">
                <a:solidFill>
                  <a:schemeClr val="tx1"/>
                </a:solidFill>
              </a:rPr>
              <a:t>implementar</a:t>
            </a:r>
            <a:r>
              <a:rPr sz="2400" dirty="0">
                <a:solidFill>
                  <a:schemeClr val="tx1"/>
                </a:solidFill>
              </a:rPr>
              <a:t> </a:t>
            </a:r>
            <a:r>
              <a:rPr sz="2400" dirty="0" err="1">
                <a:solidFill>
                  <a:schemeClr val="tx1"/>
                </a:solidFill>
              </a:rPr>
              <a:t>diferentes</a:t>
            </a:r>
            <a:r>
              <a:rPr sz="2400" dirty="0">
                <a:solidFill>
                  <a:schemeClr val="tx1"/>
                </a:solidFill>
              </a:rPr>
              <a:t> </a:t>
            </a:r>
            <a:r>
              <a:rPr sz="2400" dirty="0" err="1">
                <a:solidFill>
                  <a:schemeClr val="tx1"/>
                </a:solidFill>
              </a:rPr>
              <a:t>arquitecturas</a:t>
            </a:r>
            <a:r>
              <a:rPr sz="2400" dirty="0">
                <a:solidFill>
                  <a:schemeClr val="tx1"/>
                </a:solidFill>
              </a:rPr>
              <a:t> o </a:t>
            </a:r>
            <a:r>
              <a:rPr sz="2400" dirty="0" err="1">
                <a:solidFill>
                  <a:schemeClr val="tx1"/>
                </a:solidFill>
              </a:rPr>
              <a:t>diseños</a:t>
            </a:r>
            <a:r>
              <a:rPr sz="2400" dirty="0">
                <a:solidFill>
                  <a:schemeClr val="tx1"/>
                </a:solidFill>
              </a:rPr>
              <a:t> de </a:t>
            </a:r>
            <a:r>
              <a:rPr sz="2400" dirty="0" err="1">
                <a:solidFill>
                  <a:schemeClr val="tx1"/>
                </a:solidFill>
              </a:rPr>
              <a:t>seguridad</a:t>
            </a:r>
            <a:r>
              <a:rPr sz="2400" dirty="0">
                <a:solidFill>
                  <a:schemeClr val="tx1"/>
                </a:solidFill>
              </a:rPr>
              <a:t> de </a:t>
            </a:r>
            <a:r>
              <a:rPr sz="2400" dirty="0" err="1">
                <a:solidFill>
                  <a:schemeClr val="tx1"/>
                </a:solidFill>
              </a:rPr>
              <a:t>aplicaciones</a:t>
            </a:r>
            <a:r>
              <a:rPr sz="2400" dirty="0">
                <a:solidFill>
                  <a:schemeClr val="tx1"/>
                </a:solidFill>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las Funciones y Roles de la Aplicación</a:t>
            </a:r>
            <a:endParaRPr lang="x-none" altLang="es-ES" dirty="0"/>
          </a:p>
        </p:txBody>
      </p:sp>
      <p:sp>
        <p:nvSpPr>
          <p:cNvPr id="3" name="Content Placeholder 2"/>
          <p:cNvSpPr>
            <a:spLocks noGrp="1"/>
          </p:cNvSpPr>
          <p:nvPr>
            <p:ph idx="1"/>
          </p:nvPr>
        </p:nvSpPr>
        <p:spPr>
          <a:xfrm>
            <a:off x="677334" y="2043522"/>
            <a:ext cx="9003994" cy="4110962"/>
          </a:xfrm>
        </p:spPr>
        <p:txBody>
          <a:bodyPr>
            <a:normAutofit fontScale="80000" lnSpcReduction="10000"/>
          </a:bodyPr>
          <a:lstStyle/>
          <a:p>
            <a:pPr algn="just"/>
            <a:r>
              <a:rPr lang="es-CO" altLang="en-US" dirty="0">
                <a:solidFill>
                  <a:schemeClr val="tx1"/>
                </a:solidFill>
              </a:rPr>
              <a:t>Este modelo ofrece </a:t>
            </a:r>
            <a:r>
              <a:rPr lang="x-none" altLang="es-CO" dirty="0">
                <a:solidFill>
                  <a:schemeClr val="tx1"/>
                </a:solidFill>
              </a:rPr>
              <a:t>es el más flexible</a:t>
            </a:r>
            <a:r>
              <a:rPr lang="es-CO" altLang="en-US" dirty="0">
                <a:solidFill>
                  <a:schemeClr val="tx1"/>
                </a:solidFill>
              </a:rPr>
              <a:t> para implementar la seguridad de las aplicaciones.</a:t>
            </a:r>
          </a:p>
          <a:p>
            <a:pPr algn="just"/>
            <a:r>
              <a:rPr lang="es-CO" altLang="en-US" dirty="0">
                <a:solidFill>
                  <a:schemeClr val="tx1"/>
                </a:solidFill>
              </a:rPr>
              <a:t>En este modelo, se aísla la seguridad de la aplicación de la base de datos, lo que hace que su implementación sea independiente.</a:t>
            </a:r>
          </a:p>
          <a:p>
            <a:pPr algn="just"/>
            <a:r>
              <a:rPr lang="es-CO" altLang="en-US" dirty="0">
                <a:solidFill>
                  <a:schemeClr val="tx1"/>
                </a:solidFill>
              </a:rPr>
              <a:t>El mantenimiento de la seguridad de la aplicación no requiere privilegios de base de datos específicos, lo que reduce el riesgo de violaciones de la base de datos.</a:t>
            </a:r>
          </a:p>
          <a:p>
            <a:pPr algn="just"/>
            <a:r>
              <a:rPr lang="es-CO" altLang="en-US" dirty="0">
                <a:solidFill>
                  <a:schemeClr val="tx1"/>
                </a:solidFill>
              </a:rPr>
              <a:t>Las contraseñas deben estar encriptadas de forma segura, preferiblemente con claves privadas y públicas. En este caso, </a:t>
            </a:r>
            <a:r>
              <a:rPr lang="x-none" altLang="es-CO" dirty="0">
                <a:solidFill>
                  <a:schemeClr val="tx1"/>
                </a:solidFill>
              </a:rPr>
              <a:t>se </a:t>
            </a:r>
            <a:r>
              <a:rPr lang="es-CO" altLang="en-US" dirty="0">
                <a:solidFill>
                  <a:schemeClr val="tx1"/>
                </a:solidFill>
              </a:rPr>
              <a:t>debe modificar la estructura de la tabla APPLICATION_USERS añadiendo columnas para almacenar claves públicas y privadas.</a:t>
            </a:r>
          </a:p>
          <a:p>
            <a:pPr algn="just"/>
            <a:r>
              <a:rPr lang="es-CO" altLang="en-US" dirty="0">
                <a:solidFill>
                  <a:schemeClr val="tx1"/>
                </a:solidFill>
              </a:rPr>
              <a:t>La aplicación debe utilizar un usuario de base de datos real para iniciar sesión y conectarse a la base de datos de la aplicación. El nombre de usuario y la contraseña deben ser cifrados y almacenados en un archivo de configuración.</a:t>
            </a:r>
          </a:p>
          <a:p>
            <a:pPr algn="just"/>
            <a:r>
              <a:rPr lang="es-CO" altLang="en-US" dirty="0">
                <a:solidFill>
                  <a:schemeClr val="tx1"/>
                </a:solidFill>
              </a:rPr>
              <a:t>La aplicación debe diseñarse de forma muy granular, lo que significa que las funciones o módulos de la aplicación realizan tareas específicas y no abarcan una amplia variedad de tareas que son </a:t>
            </a:r>
            <a:r>
              <a:rPr lang="es-CO" altLang="en-US" dirty="0" err="1">
                <a:solidFill>
                  <a:schemeClr val="tx1"/>
                </a:solidFill>
              </a:rPr>
              <a:t>interfuncionales</a:t>
            </a:r>
            <a:r>
              <a:rPr lang="es-CO" altLang="en-US" dirty="0">
                <a:solidFill>
                  <a:schemeClr val="tx1"/>
                </a:solidFill>
              </a:rPr>
              <a:t>. Por ejemplo, si una función es ORDER_ENTRY, no debe incluir tareas para </a:t>
            </a:r>
            <a:r>
              <a:rPr lang="x-none" altLang="es-CO" dirty="0">
                <a:solidFill>
                  <a:schemeClr val="tx1"/>
                </a:solidFill>
              </a:rPr>
              <a:t>publicar </a:t>
            </a:r>
            <a:r>
              <a:rPr lang="es-CO" altLang="en-US" dirty="0">
                <a:solidFill>
                  <a:schemeClr val="tx1"/>
                </a:solidFill>
              </a:rPr>
              <a:t>o agregar productos.</a:t>
            </a:r>
          </a:p>
          <a:p>
            <a:pPr algn="just"/>
            <a:r>
              <a:rPr lang="es-CO" altLang="en-US" dirty="0">
                <a:solidFill>
                  <a:schemeClr val="tx1"/>
                </a:solidFill>
              </a:rPr>
              <a:t>Cuanto más detallados sean los privilegios, más esfuerzo será necesario para implementarlos.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Tablas de la Aplicación</a:t>
            </a:r>
            <a:endParaRPr lang="x-none" altLang="es-ES" dirty="0"/>
          </a:p>
        </p:txBody>
      </p:sp>
      <p:pic>
        <p:nvPicPr>
          <p:cNvPr id="4" name="Content Placeholder 3"/>
          <p:cNvPicPr>
            <a:picLocks noGrp="1" noChangeAspect="1"/>
          </p:cNvPicPr>
          <p:nvPr>
            <p:ph idx="1"/>
          </p:nvPr>
        </p:nvPicPr>
        <p:blipFill>
          <a:blip r:embed="rId3"/>
          <a:stretch>
            <a:fillRect/>
          </a:stretch>
        </p:blipFill>
        <p:spPr>
          <a:xfrm>
            <a:off x="336445" y="1672545"/>
            <a:ext cx="9833610" cy="44900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Tablas de la Aplicación</a:t>
            </a:r>
            <a:endParaRPr lang="x-none" altLang="es-ES" dirty="0"/>
          </a:p>
        </p:txBody>
      </p:sp>
      <p:pic>
        <p:nvPicPr>
          <p:cNvPr id="5" name="Content Placeholder 4"/>
          <p:cNvPicPr>
            <a:picLocks noGrp="1" noChangeAspect="1"/>
          </p:cNvPicPr>
          <p:nvPr>
            <p:ph idx="1"/>
          </p:nvPr>
        </p:nvPicPr>
        <p:blipFill>
          <a:blip r:embed="rId3"/>
          <a:stretch>
            <a:fillRect/>
          </a:stretch>
        </p:blipFill>
        <p:spPr>
          <a:xfrm>
            <a:off x="563737" y="1772239"/>
            <a:ext cx="8823861" cy="402878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CO">
                <a:sym typeface="+mn-ea"/>
              </a:rPr>
              <a:t>Basado en Tablas de la Aplicación</a:t>
            </a:r>
            <a:endParaRPr lang="x-none" altLang="es-ES" dirty="0"/>
          </a:p>
        </p:txBody>
      </p:sp>
      <p:sp>
        <p:nvSpPr>
          <p:cNvPr id="3" name="Content Placeholder 2"/>
          <p:cNvSpPr>
            <a:spLocks noGrp="1"/>
          </p:cNvSpPr>
          <p:nvPr>
            <p:ph idx="1"/>
          </p:nvPr>
        </p:nvSpPr>
        <p:spPr>
          <a:xfrm>
            <a:off x="677334" y="1555423"/>
            <a:ext cx="8596668" cy="4485939"/>
          </a:xfrm>
        </p:spPr>
        <p:txBody>
          <a:bodyPr>
            <a:normAutofit/>
          </a:bodyPr>
          <a:lstStyle/>
          <a:p>
            <a:pPr algn="just"/>
            <a:r>
              <a:rPr lang="es-CO" altLang="en-US" dirty="0">
                <a:solidFill>
                  <a:schemeClr val="tx1"/>
                </a:solidFill>
              </a:rPr>
              <a:t>En este modelo, se aísla la seguridad de la aplicación de la base de datos, lo que hace que su </a:t>
            </a:r>
            <a:r>
              <a:rPr lang="x-none" altLang="es-CO" dirty="0">
                <a:solidFill>
                  <a:schemeClr val="tx1"/>
                </a:solidFill>
              </a:rPr>
              <a:t>i</a:t>
            </a:r>
            <a:r>
              <a:rPr lang="es-CO" altLang="en-US" dirty="0" err="1">
                <a:solidFill>
                  <a:schemeClr val="tx1"/>
                </a:solidFill>
              </a:rPr>
              <a:t>mplementación</a:t>
            </a:r>
            <a:r>
              <a:rPr lang="es-CO" altLang="en-US" dirty="0">
                <a:solidFill>
                  <a:schemeClr val="tx1"/>
                </a:solidFill>
              </a:rPr>
              <a:t> sea independiente.</a:t>
            </a:r>
          </a:p>
          <a:p>
            <a:pPr algn="just"/>
            <a:r>
              <a:rPr lang="es-CO" altLang="en-US" dirty="0">
                <a:solidFill>
                  <a:schemeClr val="tx1"/>
                </a:solidFill>
              </a:rPr>
              <a:t>El mantenimiento de la seguridad de la aplicación no requiere privilegios de base de datos específicos, lo que reduce el riesgo de violaciones de la base de datos.</a:t>
            </a:r>
          </a:p>
          <a:p>
            <a:pPr algn="just"/>
            <a:r>
              <a:rPr lang="es-CO" altLang="en-US" dirty="0">
                <a:solidFill>
                  <a:schemeClr val="tx1"/>
                </a:solidFill>
              </a:rPr>
              <a:t>Las contraseñas deben estar encriptadas de forma segura, preferiblemente con claves privadas y públicas. En este caso, debe modificar la estructura de la tabla APPLICATION_USERS añadiendo columnas para almacenar claves públicas y privadas.</a:t>
            </a:r>
          </a:p>
          <a:p>
            <a:pPr algn="just"/>
            <a:r>
              <a:rPr lang="es-CO" altLang="en-US" dirty="0">
                <a:solidFill>
                  <a:schemeClr val="tx1"/>
                </a:solidFill>
              </a:rPr>
              <a:t>La aplicación debe utilizar un usuario de base de datos real para iniciar sesión y conectarse a la base de datos de la aplicación. El nombre de usuario y la contraseña deben ser cifrados y almacenados en un archivo de configuración.</a:t>
            </a:r>
          </a:p>
          <a:p>
            <a:pPr algn="just"/>
            <a:r>
              <a:rPr lang="es-CO" altLang="en-US" dirty="0">
                <a:solidFill>
                  <a:schemeClr val="tx1"/>
                </a:solidFill>
              </a:rPr>
              <a:t>La seguridad se implementa fácilmente mediante el uso de privilegios de acceso a tablas asignados a cada usuario final.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Resumen de los Modelo</a:t>
            </a:r>
          </a:p>
        </p:txBody>
      </p:sp>
      <p:pic>
        <p:nvPicPr>
          <p:cNvPr id="4" name="Content Placeholder 3"/>
          <p:cNvPicPr>
            <a:picLocks noGrp="1" noChangeAspect="1"/>
          </p:cNvPicPr>
          <p:nvPr>
            <p:ph idx="1"/>
          </p:nvPr>
        </p:nvPicPr>
        <p:blipFill>
          <a:blip r:embed="rId3"/>
          <a:srcRect l="38535" t="11675" r="14342" b="16273"/>
          <a:stretch>
            <a:fillRect/>
          </a:stretch>
        </p:blipFill>
        <p:spPr>
          <a:xfrm>
            <a:off x="1918932" y="1270000"/>
            <a:ext cx="6113472" cy="525800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Resumen </a:t>
            </a:r>
          </a:p>
        </p:txBody>
      </p:sp>
      <p:sp>
        <p:nvSpPr>
          <p:cNvPr id="3" name="Content Placeholder 2"/>
          <p:cNvSpPr>
            <a:spLocks noGrp="1"/>
          </p:cNvSpPr>
          <p:nvPr>
            <p:ph idx="1"/>
          </p:nvPr>
        </p:nvSpPr>
        <p:spPr>
          <a:xfrm>
            <a:off x="677334" y="1187779"/>
            <a:ext cx="8596668" cy="4240842"/>
          </a:xfrm>
        </p:spPr>
        <p:txBody>
          <a:bodyPr>
            <a:normAutofit/>
          </a:bodyPr>
          <a:lstStyle/>
          <a:p>
            <a:pPr algn="just"/>
            <a:r>
              <a:rPr lang="es-CO" altLang="en-US" dirty="0">
                <a:solidFill>
                  <a:schemeClr val="tx1"/>
                </a:solidFill>
              </a:rPr>
              <a:t>Un usuario de aplicación es simplemente un registro creado para un usuario dentro del esquema de aplicación. El registro se utiliza para la autenticación de la aplicación.</a:t>
            </a:r>
          </a:p>
          <a:p>
            <a:pPr algn="just"/>
            <a:r>
              <a:rPr lang="es-CO" altLang="en-US" dirty="0">
                <a:solidFill>
                  <a:schemeClr val="tx1"/>
                </a:solidFill>
              </a:rPr>
              <a:t>Un usuario de aplicación (un registro) normalmente no tiene privilegios de base de datos o funciones asignadas al usuario.</a:t>
            </a:r>
          </a:p>
          <a:p>
            <a:pPr algn="just"/>
            <a:r>
              <a:rPr lang="es-CO" altLang="en-US" dirty="0">
                <a:solidFill>
                  <a:schemeClr val="tx1"/>
                </a:solidFill>
              </a:rPr>
              <a:t>El propietario de la aplicación es un usuario de la base de datos (propietario del esquema) que posee las tablas y los objetos de la aplicación.</a:t>
            </a:r>
          </a:p>
          <a:p>
            <a:pPr algn="just"/>
            <a:r>
              <a:rPr lang="es-CO" altLang="en-US" dirty="0">
                <a:solidFill>
                  <a:schemeClr val="tx1"/>
                </a:solidFill>
              </a:rPr>
              <a:t>El usuario de la base de datos es un tipo de cuenta de usuario para acceder a la base de datos que tiene funciones y / o privilegios asignados a ella.</a:t>
            </a:r>
          </a:p>
        </p:txBody>
      </p:sp>
      <p:pic>
        <p:nvPicPr>
          <p:cNvPr id="10244" name="Picture 4" descr="Resultado de imagen para usuarios">
            <a:extLst>
              <a:ext uri="{FF2B5EF4-FFF2-40B4-BE49-F238E27FC236}">
                <a16:creationId xmlns:a16="http://schemas.microsoft.com/office/drawing/2014/main" id="{B110FDAF-D77B-4372-96AE-BD60330E8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328" y="420942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Resumen </a:t>
            </a:r>
          </a:p>
        </p:txBody>
      </p:sp>
      <p:sp>
        <p:nvSpPr>
          <p:cNvPr id="3" name="Content Placeholder 2"/>
          <p:cNvSpPr>
            <a:spLocks noGrp="1"/>
          </p:cNvSpPr>
          <p:nvPr>
            <p:ph idx="1"/>
          </p:nvPr>
        </p:nvSpPr>
        <p:spPr/>
        <p:txBody>
          <a:bodyPr>
            <a:normAutofit lnSpcReduction="10000"/>
          </a:bodyPr>
          <a:lstStyle/>
          <a:p>
            <a:pPr algn="just"/>
            <a:r>
              <a:rPr lang="es-CO" altLang="en-US" dirty="0">
                <a:solidFill>
                  <a:schemeClr val="tx1"/>
                </a:solidFill>
              </a:rPr>
              <a:t>El usuario proxy es un usuario de base de datos que tiene roles y privilegios específicos asignados a él. El usuario proxy trabaja en nombre de un usuario de la aplicación.</a:t>
            </a:r>
          </a:p>
          <a:p>
            <a:pPr algn="just"/>
            <a:r>
              <a:rPr lang="es-CO" altLang="en-US" dirty="0">
                <a:solidFill>
                  <a:schemeClr val="tx1"/>
                </a:solidFill>
              </a:rPr>
              <a:t>El modelo de matriz de acceso utiliza una matriz para representar dos entidades principales que pueden utilizarse para cualquier implementación de seguridad.</a:t>
            </a:r>
          </a:p>
          <a:p>
            <a:pPr algn="just"/>
            <a:r>
              <a:rPr lang="es-CO" altLang="en-US" dirty="0">
                <a:solidFill>
                  <a:schemeClr val="tx1"/>
                </a:solidFill>
              </a:rPr>
              <a:t>El modelo de matriz de acceso tiene columnas que representan objetos y filas que representan sujetos.</a:t>
            </a:r>
          </a:p>
          <a:p>
            <a:pPr algn="just"/>
            <a:r>
              <a:rPr lang="es-CO" altLang="en-US" dirty="0">
                <a:solidFill>
                  <a:schemeClr val="tx1"/>
                </a:solidFill>
              </a:rPr>
              <a:t>Un objeto en el modelo de matriz de acceso puede ser una tabla, vista, procedimiento o cualquier otro objeto de base de datos.</a:t>
            </a:r>
          </a:p>
          <a:p>
            <a:pPr algn="just"/>
            <a:r>
              <a:rPr lang="es-CO" altLang="en-US" dirty="0">
                <a:solidFill>
                  <a:schemeClr val="tx1"/>
                </a:solidFill>
              </a:rPr>
              <a:t>Un sujeto en el modelo de matriz de acceso puede ser un usuario, una función, un privilegio o un módulo.</a:t>
            </a:r>
          </a:p>
        </p:txBody>
      </p:sp>
      <p:pic>
        <p:nvPicPr>
          <p:cNvPr id="11266" name="Picture 2" descr="Resultado de imagen para usuario">
            <a:extLst>
              <a:ext uri="{FF2B5EF4-FFF2-40B4-BE49-F238E27FC236}">
                <a16:creationId xmlns:a16="http://schemas.microsoft.com/office/drawing/2014/main" id="{BF7EB177-25D8-44C7-A140-DED983F940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708" y="100295"/>
            <a:ext cx="2060294" cy="2060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Resumen </a:t>
            </a:r>
          </a:p>
        </p:txBody>
      </p:sp>
      <p:sp>
        <p:nvSpPr>
          <p:cNvPr id="3" name="Content Placeholder 2"/>
          <p:cNvSpPr>
            <a:spLocks noGrp="1"/>
          </p:cNvSpPr>
          <p:nvPr>
            <p:ph idx="1"/>
          </p:nvPr>
        </p:nvSpPr>
        <p:spPr/>
        <p:txBody>
          <a:bodyPr>
            <a:normAutofit/>
          </a:bodyPr>
          <a:lstStyle/>
          <a:p>
            <a:r>
              <a:rPr lang="es-CO" altLang="en-US" dirty="0"/>
              <a:t>El </a:t>
            </a:r>
            <a:r>
              <a:rPr lang="x-none" altLang="es-CO" dirty="0"/>
              <a:t>navegador</a:t>
            </a:r>
            <a:r>
              <a:rPr lang="es-CO" altLang="en-US" dirty="0"/>
              <a:t> Web es el extremo </a:t>
            </a:r>
            <a:r>
              <a:rPr lang="x-none" altLang="es-CO" dirty="0"/>
              <a:t>de presentación</a:t>
            </a:r>
            <a:r>
              <a:rPr lang="es-CO" altLang="en-US" dirty="0"/>
              <a:t> de la aplicación Web. </a:t>
            </a:r>
          </a:p>
          <a:p>
            <a:r>
              <a:rPr lang="es-CO" altLang="en-US" dirty="0"/>
              <a:t>Una aplicación Web normalmente consta de cinco capas: navegador Web, servidor Web, servidor de aplicaciones, lógica de negocio y servidor de base de datos.</a:t>
            </a:r>
          </a:p>
          <a:p>
            <a:r>
              <a:rPr lang="es-CO" altLang="en-US" dirty="0"/>
              <a:t>Los almacenes de datos son utilizados por las aplicaciones de soporte de decisión para apoyar a la gerencia en sus procesos de toma de decisiones.</a:t>
            </a:r>
          </a:p>
        </p:txBody>
      </p:sp>
      <p:pic>
        <p:nvPicPr>
          <p:cNvPr id="12290" name="Picture 2" descr="Resultado de imagen para usuario">
            <a:extLst>
              <a:ext uri="{FF2B5EF4-FFF2-40B4-BE49-F238E27FC236}">
                <a16:creationId xmlns:a16="http://schemas.microsoft.com/office/drawing/2014/main" id="{9272903A-82CE-4E57-AE29-F580572AD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758" y="4338668"/>
            <a:ext cx="2362452" cy="2362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ltLang="es-ES" dirty="0"/>
              <a:t>Resumen </a:t>
            </a:r>
          </a:p>
        </p:txBody>
      </p:sp>
      <p:sp>
        <p:nvSpPr>
          <p:cNvPr id="3" name="Content Placeholder 2"/>
          <p:cNvSpPr>
            <a:spLocks noGrp="1"/>
          </p:cNvSpPr>
          <p:nvPr>
            <p:ph idx="1"/>
          </p:nvPr>
        </p:nvSpPr>
        <p:spPr>
          <a:xfrm>
            <a:off x="677334" y="1717529"/>
            <a:ext cx="8596668" cy="3880773"/>
          </a:xfrm>
        </p:spPr>
        <p:txBody>
          <a:bodyPr>
            <a:normAutofit/>
          </a:bodyPr>
          <a:lstStyle/>
          <a:p>
            <a:pPr marL="0" indent="0" algn="just">
              <a:buNone/>
            </a:pPr>
            <a:r>
              <a:rPr lang="x-none" altLang="es-CO" dirty="0">
                <a:solidFill>
                  <a:schemeClr val="tx1"/>
                </a:solidFill>
              </a:rPr>
              <a:t>L</a:t>
            </a:r>
            <a:r>
              <a:rPr lang="es-CO" altLang="en-US" dirty="0">
                <a:solidFill>
                  <a:schemeClr val="tx1"/>
                </a:solidFill>
              </a:rPr>
              <a:t>os cinco modelos de seguridad de la aplicación, enumerados de los más utilizados para los menos utilizados:</a:t>
            </a:r>
          </a:p>
          <a:p>
            <a:pPr algn="just">
              <a:buFont typeface="+mj-lt"/>
              <a:buAutoNum type="arabicPeriod"/>
            </a:pPr>
            <a:r>
              <a:rPr lang="x-none" altLang="es-CO" dirty="0">
                <a:solidFill>
                  <a:schemeClr val="tx1"/>
                </a:solidFill>
              </a:rPr>
              <a:t>Basado en los roles de las bases de datos.</a:t>
            </a:r>
          </a:p>
          <a:p>
            <a:pPr algn="just">
              <a:buFont typeface="+mj-lt"/>
              <a:buAutoNum type="arabicPeriod"/>
            </a:pPr>
            <a:r>
              <a:rPr lang="x-none" altLang="es-CO" dirty="0">
                <a:solidFill>
                  <a:schemeClr val="tx1"/>
                </a:solidFill>
              </a:rPr>
              <a:t>Basado en los roles de la aplicación.</a:t>
            </a:r>
          </a:p>
          <a:p>
            <a:pPr algn="just">
              <a:buFont typeface="+mj-lt"/>
              <a:buAutoNum type="arabicPeriod"/>
            </a:pPr>
            <a:r>
              <a:rPr lang="x-none" altLang="es-CO" dirty="0">
                <a:solidFill>
                  <a:schemeClr val="tx1"/>
                </a:solidFill>
              </a:rPr>
              <a:t>Basado en las funciones de la aplicación.</a:t>
            </a:r>
          </a:p>
          <a:p>
            <a:pPr algn="just">
              <a:buFont typeface="+mj-lt"/>
              <a:buAutoNum type="arabicPeriod"/>
            </a:pPr>
            <a:r>
              <a:rPr lang="x-none" altLang="es-CO" dirty="0">
                <a:solidFill>
                  <a:schemeClr val="tx1"/>
                </a:solidFill>
              </a:rPr>
              <a:t>Basado en los roles y funciones de la aplicacion.</a:t>
            </a:r>
          </a:p>
          <a:p>
            <a:pPr algn="just">
              <a:buFont typeface="+mj-lt"/>
              <a:buAutoNum type="arabicPeriod"/>
            </a:pPr>
            <a:r>
              <a:rPr lang="x-none" altLang="es-CO" dirty="0">
                <a:solidFill>
                  <a:schemeClr val="tx1"/>
                </a:solidFill>
              </a:rPr>
              <a:t>Basado en las tablas de la apliación.</a:t>
            </a:r>
            <a:endParaRPr lang="es-CO" altLang="en-US" dirty="0">
              <a:solidFill>
                <a:schemeClr val="tx1"/>
              </a:solidFill>
            </a:endParaRPr>
          </a:p>
        </p:txBody>
      </p:sp>
      <p:pic>
        <p:nvPicPr>
          <p:cNvPr id="13314" name="Picture 2" descr="Resultado de imagen para usuario">
            <a:extLst>
              <a:ext uri="{FF2B5EF4-FFF2-40B4-BE49-F238E27FC236}">
                <a16:creationId xmlns:a16="http://schemas.microsoft.com/office/drawing/2014/main" id="{F94A7D5F-7112-4533-B82C-B34056754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691" y="3796383"/>
            <a:ext cx="2809188" cy="2809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altLang="es-ES" dirty="0"/>
              <a:t>BIBLIOGRAFÍA</a:t>
            </a:r>
            <a:endParaRPr lang="x-none" altLang="es-ES" dirty="0"/>
          </a:p>
        </p:txBody>
      </p:sp>
      <p:sp>
        <p:nvSpPr>
          <p:cNvPr id="3" name="Content Placeholder 2"/>
          <p:cNvSpPr>
            <a:spLocks noGrp="1"/>
          </p:cNvSpPr>
          <p:nvPr>
            <p:ph idx="1"/>
          </p:nvPr>
        </p:nvSpPr>
        <p:spPr>
          <a:xfrm>
            <a:off x="677334" y="1717529"/>
            <a:ext cx="8596668" cy="3880773"/>
          </a:xfrm>
        </p:spPr>
        <p:txBody>
          <a:bodyPr>
            <a:normAutofit/>
          </a:bodyPr>
          <a:lstStyle/>
          <a:p>
            <a:pPr marL="0" indent="0" algn="just">
              <a:buNone/>
            </a:pPr>
            <a:r>
              <a:rPr lang="it-IT" altLang="en-US" dirty="0">
                <a:solidFill>
                  <a:schemeClr val="tx1"/>
                </a:solidFill>
              </a:rPr>
              <a:t>Castano, Silvano (Editor), Fugini, Maria Grazia, Martella, Giancarlo. </a:t>
            </a:r>
            <a:r>
              <a:rPr lang="it-IT" altLang="en-US">
                <a:solidFill>
                  <a:schemeClr val="tx1"/>
                </a:solidFill>
              </a:rPr>
              <a:t>Database Security: Addison Wesley</a:t>
            </a:r>
            <a:endParaRPr lang="es-CO" altLang="en-US" dirty="0">
              <a:solidFill>
                <a:schemeClr val="tx1"/>
              </a:solidFill>
            </a:endParaRPr>
          </a:p>
        </p:txBody>
      </p:sp>
    </p:spTree>
    <p:extLst>
      <p:ext uri="{BB962C8B-B14F-4D97-AF65-F5344CB8AC3E}">
        <p14:creationId xmlns:p14="http://schemas.microsoft.com/office/powerpoint/2010/main" val="333770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tipos de usuarios">
            <a:extLst>
              <a:ext uri="{FF2B5EF4-FFF2-40B4-BE49-F238E27FC236}">
                <a16:creationId xmlns:a16="http://schemas.microsoft.com/office/drawing/2014/main" id="{688E6CB4-FB9F-4003-A2DF-BE8B83E86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64" r="26259" b="-1"/>
          <a:stretch/>
        </p:blipFill>
        <p:spPr bwMode="auto">
          <a:xfrm>
            <a:off x="20" y="10"/>
            <a:ext cx="2734036" cy="6867719"/>
          </a:xfrm>
          <a:custGeom>
            <a:avLst/>
            <a:gdLst>
              <a:gd name="connsiteX0" fmla="*/ 0 w 2734056"/>
              <a:gd name="connsiteY0" fmla="*/ 0 h 6858000"/>
              <a:gd name="connsiteX1" fmla="*/ 1674254 w 2734056"/>
              <a:gd name="connsiteY1" fmla="*/ 0 h 6858000"/>
              <a:gd name="connsiteX2" fmla="*/ 2734056 w 2734056"/>
              <a:gd name="connsiteY2" fmla="*/ 6850199 h 6858000"/>
              <a:gd name="connsiteX3" fmla="*/ 2734056 w 2734056"/>
              <a:gd name="connsiteY3" fmla="*/ 6858000 h 6858000"/>
              <a:gd name="connsiteX4" fmla="*/ 461457 w 2734056"/>
              <a:gd name="connsiteY4" fmla="*/ 6858000 h 6858000"/>
              <a:gd name="connsiteX5" fmla="*/ 0 w 2734056"/>
              <a:gd name="connsiteY5" fmla="*/ 41341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056" h="6858000">
                <a:moveTo>
                  <a:pt x="0" y="0"/>
                </a:moveTo>
                <a:lnTo>
                  <a:pt x="1674254" y="0"/>
                </a:lnTo>
                <a:lnTo>
                  <a:pt x="2734056" y="6850199"/>
                </a:lnTo>
                <a:lnTo>
                  <a:pt x="2734056" y="6858000"/>
                </a:lnTo>
                <a:lnTo>
                  <a:pt x="461457" y="6858000"/>
                </a:lnTo>
                <a:lnTo>
                  <a:pt x="0" y="4134118"/>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2849562" y="609600"/>
            <a:ext cx="6424440" cy="1320800"/>
          </a:xfrm>
        </p:spPr>
        <p:txBody>
          <a:bodyPr>
            <a:normAutofit/>
          </a:bodyPr>
          <a:lstStyle/>
          <a:p>
            <a:r>
              <a:rPr lang="x-none" altLang="es-ES" dirty="0"/>
              <a:t>Tipos de Usuario</a:t>
            </a:r>
          </a:p>
        </p:txBody>
      </p:sp>
      <p:sp>
        <p:nvSpPr>
          <p:cNvPr id="3" name="Marcador de contenido 2"/>
          <p:cNvSpPr>
            <a:spLocks noGrp="1"/>
          </p:cNvSpPr>
          <p:nvPr>
            <p:ph idx="1"/>
          </p:nvPr>
        </p:nvSpPr>
        <p:spPr>
          <a:xfrm>
            <a:off x="2849562" y="2160589"/>
            <a:ext cx="6424440" cy="3880773"/>
          </a:xfrm>
        </p:spPr>
        <p:txBody>
          <a:bodyPr>
            <a:normAutofit/>
          </a:bodyPr>
          <a:lstStyle/>
          <a:p>
            <a:pPr algn="just"/>
            <a:r>
              <a:rPr lang="x-none" sz="2400" dirty="0">
                <a:solidFill>
                  <a:schemeClr val="tx1"/>
                </a:solidFill>
              </a:rPr>
              <a:t>Se puede utilizar un</a:t>
            </a:r>
            <a:r>
              <a:rPr sz="2400" dirty="0">
                <a:solidFill>
                  <a:schemeClr val="tx1"/>
                </a:solidFill>
              </a:rPr>
              <a:t> </a:t>
            </a:r>
            <a:r>
              <a:rPr sz="2400" dirty="0" err="1">
                <a:solidFill>
                  <a:schemeClr val="tx1"/>
                </a:solidFill>
              </a:rPr>
              <a:t>usuario</a:t>
            </a:r>
            <a:r>
              <a:rPr sz="2400" dirty="0">
                <a:solidFill>
                  <a:schemeClr val="tx1"/>
                </a:solidFill>
              </a:rPr>
              <a:t> de base de </a:t>
            </a:r>
            <a:r>
              <a:rPr sz="2400" dirty="0" err="1">
                <a:solidFill>
                  <a:schemeClr val="tx1"/>
                </a:solidFill>
              </a:rPr>
              <a:t>datos</a:t>
            </a:r>
            <a:r>
              <a:rPr sz="2400" dirty="0">
                <a:solidFill>
                  <a:schemeClr val="tx1"/>
                </a:solidFill>
              </a:rPr>
              <a:t> para </a:t>
            </a:r>
            <a:r>
              <a:rPr sz="2400" dirty="0" err="1">
                <a:solidFill>
                  <a:schemeClr val="tx1"/>
                </a:solidFill>
              </a:rPr>
              <a:t>iniciar</a:t>
            </a:r>
            <a:r>
              <a:rPr sz="2400" dirty="0">
                <a:solidFill>
                  <a:schemeClr val="tx1"/>
                </a:solidFill>
              </a:rPr>
              <a:t> </a:t>
            </a:r>
            <a:r>
              <a:rPr sz="2400" dirty="0" err="1">
                <a:solidFill>
                  <a:schemeClr val="tx1"/>
                </a:solidFill>
              </a:rPr>
              <a:t>sesión</a:t>
            </a:r>
            <a:r>
              <a:rPr sz="2400" dirty="0">
                <a:solidFill>
                  <a:schemeClr val="tx1"/>
                </a:solidFill>
              </a:rPr>
              <a:t> (</a:t>
            </a:r>
            <a:r>
              <a:rPr sz="2400" dirty="0" err="1">
                <a:solidFill>
                  <a:schemeClr val="tx1"/>
                </a:solidFill>
              </a:rPr>
              <a:t>ser</a:t>
            </a:r>
            <a:r>
              <a:rPr sz="2400" dirty="0">
                <a:solidFill>
                  <a:schemeClr val="tx1"/>
                </a:solidFill>
              </a:rPr>
              <a:t> </a:t>
            </a:r>
            <a:r>
              <a:rPr sz="2400" dirty="0" err="1">
                <a:solidFill>
                  <a:schemeClr val="tx1"/>
                </a:solidFill>
              </a:rPr>
              <a:t>autenticado</a:t>
            </a:r>
            <a:r>
              <a:rPr sz="2400" dirty="0">
                <a:solidFill>
                  <a:schemeClr val="tx1"/>
                </a:solidFill>
              </a:rPr>
              <a:t>) </a:t>
            </a:r>
            <a:r>
              <a:rPr sz="2400" dirty="0" err="1">
                <a:solidFill>
                  <a:schemeClr val="tx1"/>
                </a:solidFill>
              </a:rPr>
              <a:t>en</a:t>
            </a:r>
            <a:r>
              <a:rPr sz="2400" dirty="0">
                <a:solidFill>
                  <a:schemeClr val="tx1"/>
                </a:solidFill>
              </a:rPr>
              <a:t> </a:t>
            </a:r>
            <a:r>
              <a:rPr sz="2400" dirty="0" err="1">
                <a:solidFill>
                  <a:schemeClr val="tx1"/>
                </a:solidFill>
              </a:rPr>
              <a:t>una</a:t>
            </a:r>
            <a:r>
              <a:rPr sz="2400" dirty="0">
                <a:solidFill>
                  <a:schemeClr val="tx1"/>
                </a:solidFill>
              </a:rPr>
              <a:t> </a:t>
            </a:r>
            <a:r>
              <a:rPr sz="2400" dirty="0" err="1">
                <a:solidFill>
                  <a:schemeClr val="tx1"/>
                </a:solidFill>
              </a:rPr>
              <a:t>aplicación</a:t>
            </a:r>
            <a:r>
              <a:rPr sz="2400" dirty="0">
                <a:solidFill>
                  <a:schemeClr val="tx1"/>
                </a:solidFill>
              </a:rPr>
              <a:t>.</a:t>
            </a:r>
            <a:endParaRPr lang="es-CO" sz="2400" dirty="0">
              <a:solidFill>
                <a:schemeClr val="tx1"/>
              </a:solidFill>
            </a:endParaRPr>
          </a:p>
          <a:p>
            <a:pPr algn="just"/>
            <a:r>
              <a:rPr lang="x-none" sz="2400" dirty="0">
                <a:solidFill>
                  <a:schemeClr val="tx1"/>
                </a:solidFill>
              </a:rPr>
              <a:t>En este escenario para cada usuario se debe crear una cuenta con los privilegios espec</a:t>
            </a:r>
            <a:r>
              <a:rPr lang="es-CO" sz="2400" dirty="0">
                <a:solidFill>
                  <a:schemeClr val="tx1"/>
                </a:solidFill>
              </a:rPr>
              <a:t>í</a:t>
            </a:r>
            <a:r>
              <a:rPr lang="x-none" sz="2400" dirty="0">
                <a:solidFill>
                  <a:schemeClr val="tx1"/>
                </a:solidFill>
              </a:rPr>
              <a:t>ficos.</a:t>
            </a:r>
          </a:p>
          <a:p>
            <a:pPr algn="just"/>
            <a:r>
              <a:rPr sz="2400" dirty="0" err="1">
                <a:solidFill>
                  <a:schemeClr val="tx1"/>
                </a:solidFill>
              </a:rPr>
              <a:t>Entonces</a:t>
            </a:r>
            <a:r>
              <a:rPr sz="2400" dirty="0">
                <a:solidFill>
                  <a:schemeClr val="tx1"/>
                </a:solidFill>
              </a:rPr>
              <a:t>, ¿</a:t>
            </a:r>
            <a:r>
              <a:rPr sz="2400" dirty="0" err="1">
                <a:solidFill>
                  <a:schemeClr val="tx1"/>
                </a:solidFill>
              </a:rPr>
              <a:t>qué</a:t>
            </a:r>
            <a:r>
              <a:rPr sz="2400" dirty="0">
                <a:solidFill>
                  <a:schemeClr val="tx1"/>
                </a:solidFill>
              </a:rPr>
              <a:t> </a:t>
            </a:r>
            <a:r>
              <a:rPr sz="2400" dirty="0" err="1">
                <a:solidFill>
                  <a:schemeClr val="tx1"/>
                </a:solidFill>
              </a:rPr>
              <a:t>es</a:t>
            </a:r>
            <a:r>
              <a:rPr sz="2400" dirty="0">
                <a:solidFill>
                  <a:schemeClr val="tx1"/>
                </a:solidFill>
              </a:rPr>
              <a:t> un </a:t>
            </a:r>
            <a:r>
              <a:rPr sz="2400" dirty="0" err="1">
                <a:solidFill>
                  <a:schemeClr val="tx1"/>
                </a:solidFill>
              </a:rPr>
              <a:t>usuario</a:t>
            </a:r>
            <a:r>
              <a:rPr sz="2400" dirty="0">
                <a:solidFill>
                  <a:schemeClr val="tx1"/>
                </a:solidFill>
              </a:rPr>
              <a:t> de la </a:t>
            </a:r>
            <a:r>
              <a:rPr sz="2400" dirty="0" err="1">
                <a:solidFill>
                  <a:schemeClr val="tx1"/>
                </a:solidFill>
              </a:rPr>
              <a:t>aplicación</a:t>
            </a:r>
            <a:r>
              <a:rPr sz="2400" dirty="0">
                <a:solidFill>
                  <a:schemeClr val="tx1"/>
                </a:solidFill>
              </a:rPr>
              <a:t>? </a:t>
            </a:r>
            <a:endParaRPr lang="es-CO" sz="24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base de datos tipos">
            <a:extLst>
              <a:ext uri="{FF2B5EF4-FFF2-40B4-BE49-F238E27FC236}">
                <a16:creationId xmlns:a16="http://schemas.microsoft.com/office/drawing/2014/main" id="{2DEE98BB-CEB5-436B-B6AD-735FA90A37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6" r="6415" b="-2"/>
          <a:stretch/>
        </p:blipFill>
        <p:spPr bwMode="auto">
          <a:xfrm>
            <a:off x="5111975" y="1930400"/>
            <a:ext cx="4415050" cy="388236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77334" y="609600"/>
            <a:ext cx="8596668" cy="1320800"/>
          </a:xfrm>
        </p:spPr>
        <p:txBody>
          <a:bodyPr anchor="t">
            <a:normAutofit/>
          </a:bodyPr>
          <a:lstStyle/>
          <a:p>
            <a:r>
              <a:rPr lang="x-none" altLang="es-ES" dirty="0"/>
              <a:t>Tipos de Usuario</a:t>
            </a:r>
          </a:p>
        </p:txBody>
      </p:sp>
      <p:sp>
        <p:nvSpPr>
          <p:cNvPr id="3" name="Marcador de contenido 2"/>
          <p:cNvSpPr>
            <a:spLocks noGrp="1"/>
          </p:cNvSpPr>
          <p:nvPr>
            <p:ph idx="1"/>
          </p:nvPr>
        </p:nvSpPr>
        <p:spPr>
          <a:xfrm>
            <a:off x="677334" y="1819373"/>
            <a:ext cx="4180117" cy="4221989"/>
          </a:xfrm>
        </p:spPr>
        <p:txBody>
          <a:bodyPr>
            <a:normAutofit lnSpcReduction="10000"/>
          </a:bodyPr>
          <a:lstStyle/>
          <a:p>
            <a:pPr algn="just">
              <a:lnSpc>
                <a:spcPct val="90000"/>
              </a:lnSpc>
            </a:pPr>
            <a:r>
              <a:rPr sz="2000" dirty="0" err="1">
                <a:solidFill>
                  <a:schemeClr val="tx1"/>
                </a:solidFill>
              </a:rPr>
              <a:t>Aplicación</a:t>
            </a:r>
            <a:r>
              <a:rPr sz="2000" dirty="0">
                <a:solidFill>
                  <a:schemeClr val="tx1"/>
                </a:solidFill>
              </a:rPr>
              <a:t>: </a:t>
            </a:r>
            <a:r>
              <a:rPr lang="x-none" sz="2000" dirty="0">
                <a:solidFill>
                  <a:schemeClr val="tx1"/>
                </a:solidFill>
              </a:rPr>
              <a:t>P</a:t>
            </a:r>
            <a:r>
              <a:rPr sz="2000" dirty="0" err="1">
                <a:solidFill>
                  <a:schemeClr val="tx1"/>
                </a:solidFill>
              </a:rPr>
              <a:t>rograma</a:t>
            </a:r>
            <a:r>
              <a:rPr sz="2000" dirty="0">
                <a:solidFill>
                  <a:schemeClr val="tx1"/>
                </a:solidFill>
              </a:rPr>
              <a:t> que </a:t>
            </a:r>
            <a:r>
              <a:rPr sz="2000" dirty="0" err="1">
                <a:solidFill>
                  <a:schemeClr val="tx1"/>
                </a:solidFill>
              </a:rPr>
              <a:t>resuelve</a:t>
            </a:r>
            <a:r>
              <a:rPr sz="2000" dirty="0">
                <a:solidFill>
                  <a:schemeClr val="tx1"/>
                </a:solidFill>
              </a:rPr>
              <a:t> un </a:t>
            </a:r>
            <a:r>
              <a:rPr sz="2000" dirty="0" err="1">
                <a:solidFill>
                  <a:schemeClr val="tx1"/>
                </a:solidFill>
              </a:rPr>
              <a:t>problema</a:t>
            </a:r>
            <a:r>
              <a:rPr sz="2000" dirty="0">
                <a:solidFill>
                  <a:schemeClr val="tx1"/>
                </a:solidFill>
              </a:rPr>
              <a:t> o </a:t>
            </a:r>
            <a:r>
              <a:rPr sz="2000" dirty="0" err="1">
                <a:solidFill>
                  <a:schemeClr val="tx1"/>
                </a:solidFill>
              </a:rPr>
              <a:t>realiza</a:t>
            </a:r>
            <a:r>
              <a:rPr sz="2000" dirty="0">
                <a:solidFill>
                  <a:schemeClr val="tx1"/>
                </a:solidFill>
              </a:rPr>
              <a:t> </a:t>
            </a:r>
            <a:r>
              <a:rPr sz="2000" dirty="0" err="1">
                <a:solidFill>
                  <a:schemeClr val="tx1"/>
                </a:solidFill>
              </a:rPr>
              <a:t>una</a:t>
            </a:r>
            <a:r>
              <a:rPr sz="2000" dirty="0">
                <a:solidFill>
                  <a:schemeClr val="tx1"/>
                </a:solidFill>
              </a:rPr>
              <a:t> </a:t>
            </a:r>
            <a:r>
              <a:rPr sz="2000" dirty="0" err="1">
                <a:solidFill>
                  <a:schemeClr val="tx1"/>
                </a:solidFill>
              </a:rPr>
              <a:t>función</a:t>
            </a:r>
            <a:r>
              <a:rPr sz="2000" dirty="0">
                <a:solidFill>
                  <a:schemeClr val="tx1"/>
                </a:solidFill>
              </a:rPr>
              <a:t> </a:t>
            </a:r>
            <a:r>
              <a:rPr sz="2000" dirty="0" err="1">
                <a:solidFill>
                  <a:schemeClr val="tx1"/>
                </a:solidFill>
              </a:rPr>
              <a:t>comercial</a:t>
            </a:r>
            <a:r>
              <a:rPr sz="2000" dirty="0">
                <a:solidFill>
                  <a:schemeClr val="tx1"/>
                </a:solidFill>
              </a:rPr>
              <a:t> </a:t>
            </a:r>
            <a:r>
              <a:rPr sz="2000" dirty="0" err="1">
                <a:solidFill>
                  <a:schemeClr val="tx1"/>
                </a:solidFill>
              </a:rPr>
              <a:t>específica</a:t>
            </a:r>
            <a:r>
              <a:rPr sz="2000" dirty="0">
                <a:solidFill>
                  <a:schemeClr val="tx1"/>
                </a:solidFill>
              </a:rPr>
              <a:t>; </a:t>
            </a:r>
            <a:r>
              <a:rPr sz="2000" dirty="0" err="1">
                <a:solidFill>
                  <a:schemeClr val="tx1"/>
                </a:solidFill>
              </a:rPr>
              <a:t>ejemplos</a:t>
            </a:r>
            <a:r>
              <a:rPr sz="2000" dirty="0">
                <a:solidFill>
                  <a:schemeClr val="tx1"/>
                </a:solidFill>
              </a:rPr>
              <a:t> de </a:t>
            </a:r>
            <a:r>
              <a:rPr sz="2000" dirty="0" err="1">
                <a:solidFill>
                  <a:schemeClr val="tx1"/>
                </a:solidFill>
              </a:rPr>
              <a:t>aplicaciones</a:t>
            </a:r>
            <a:r>
              <a:rPr sz="2000" dirty="0">
                <a:solidFill>
                  <a:schemeClr val="tx1"/>
                </a:solidFill>
              </a:rPr>
              <a:t> </a:t>
            </a:r>
            <a:r>
              <a:rPr sz="2000" dirty="0" err="1">
                <a:solidFill>
                  <a:schemeClr val="tx1"/>
                </a:solidFill>
              </a:rPr>
              <a:t>incluyen</a:t>
            </a:r>
            <a:r>
              <a:rPr sz="2000" dirty="0">
                <a:solidFill>
                  <a:schemeClr val="tx1"/>
                </a:solidFill>
              </a:rPr>
              <a:t> MS Word, Adobe Acrobat Reader y un </a:t>
            </a:r>
            <a:r>
              <a:rPr sz="2000" dirty="0" err="1">
                <a:solidFill>
                  <a:schemeClr val="tx1"/>
                </a:solidFill>
              </a:rPr>
              <a:t>programa</a:t>
            </a:r>
            <a:r>
              <a:rPr sz="2000" dirty="0">
                <a:solidFill>
                  <a:schemeClr val="tx1"/>
                </a:solidFill>
              </a:rPr>
              <a:t> de </a:t>
            </a:r>
            <a:r>
              <a:rPr sz="2000" dirty="0" err="1">
                <a:solidFill>
                  <a:schemeClr val="tx1"/>
                </a:solidFill>
              </a:rPr>
              <a:t>inventario</a:t>
            </a:r>
            <a:endParaRPr lang="es-CO" sz="2000" dirty="0">
              <a:solidFill>
                <a:schemeClr val="tx1"/>
              </a:solidFill>
            </a:endParaRPr>
          </a:p>
          <a:p>
            <a:pPr algn="just">
              <a:lnSpc>
                <a:spcPct val="90000"/>
              </a:lnSpc>
            </a:pPr>
            <a:r>
              <a:rPr sz="2000" dirty="0">
                <a:solidFill>
                  <a:schemeClr val="tx1"/>
                </a:solidFill>
              </a:rPr>
              <a:t>Base de </a:t>
            </a:r>
            <a:r>
              <a:rPr sz="2000" dirty="0" err="1">
                <a:solidFill>
                  <a:schemeClr val="tx1"/>
                </a:solidFill>
              </a:rPr>
              <a:t>datos</a:t>
            </a:r>
            <a:r>
              <a:rPr sz="2000" dirty="0">
                <a:solidFill>
                  <a:schemeClr val="tx1"/>
                </a:solidFill>
              </a:rPr>
              <a:t>: </a:t>
            </a:r>
            <a:r>
              <a:rPr sz="2000" dirty="0" err="1">
                <a:solidFill>
                  <a:schemeClr val="tx1"/>
                </a:solidFill>
              </a:rPr>
              <a:t>colección</a:t>
            </a:r>
            <a:r>
              <a:rPr sz="2000" dirty="0">
                <a:solidFill>
                  <a:schemeClr val="tx1"/>
                </a:solidFill>
              </a:rPr>
              <a:t> de </a:t>
            </a:r>
            <a:r>
              <a:rPr sz="2000" dirty="0" err="1">
                <a:solidFill>
                  <a:schemeClr val="tx1"/>
                </a:solidFill>
              </a:rPr>
              <a:t>archivos</a:t>
            </a:r>
            <a:r>
              <a:rPr sz="2000" dirty="0">
                <a:solidFill>
                  <a:schemeClr val="tx1"/>
                </a:solidFill>
              </a:rPr>
              <a:t> de </a:t>
            </a:r>
            <a:r>
              <a:rPr sz="2000" dirty="0" err="1">
                <a:solidFill>
                  <a:schemeClr val="tx1"/>
                </a:solidFill>
              </a:rPr>
              <a:t>datos</a:t>
            </a:r>
            <a:r>
              <a:rPr sz="2000" dirty="0">
                <a:solidFill>
                  <a:schemeClr val="tx1"/>
                </a:solidFill>
              </a:rPr>
              <a:t> </a:t>
            </a:r>
            <a:r>
              <a:rPr sz="2000" dirty="0" err="1">
                <a:solidFill>
                  <a:schemeClr val="tx1"/>
                </a:solidFill>
              </a:rPr>
              <a:t>relacionados</a:t>
            </a:r>
            <a:r>
              <a:rPr sz="2000" dirty="0">
                <a:solidFill>
                  <a:schemeClr val="tx1"/>
                </a:solidFill>
              </a:rPr>
              <a:t> </a:t>
            </a:r>
            <a:r>
              <a:rPr sz="2000" dirty="0" err="1">
                <a:solidFill>
                  <a:schemeClr val="tx1"/>
                </a:solidFill>
              </a:rPr>
              <a:t>utilizados</a:t>
            </a:r>
            <a:r>
              <a:rPr sz="2000" dirty="0">
                <a:solidFill>
                  <a:schemeClr val="tx1"/>
                </a:solidFill>
              </a:rPr>
              <a:t> </a:t>
            </a:r>
            <a:r>
              <a:rPr sz="2000" dirty="0" err="1">
                <a:solidFill>
                  <a:schemeClr val="tx1"/>
                </a:solidFill>
              </a:rPr>
              <a:t>por</a:t>
            </a:r>
            <a:r>
              <a:rPr sz="2000" dirty="0">
                <a:solidFill>
                  <a:schemeClr val="tx1"/>
                </a:solidFill>
              </a:rPr>
              <a:t> </a:t>
            </a:r>
            <a:r>
              <a:rPr sz="2000" dirty="0" err="1">
                <a:solidFill>
                  <a:schemeClr val="tx1"/>
                </a:solidFill>
              </a:rPr>
              <a:t>una</a:t>
            </a:r>
            <a:r>
              <a:rPr sz="2000" dirty="0">
                <a:solidFill>
                  <a:schemeClr val="tx1"/>
                </a:solidFill>
              </a:rPr>
              <a:t> </a:t>
            </a:r>
            <a:r>
              <a:rPr sz="2000" dirty="0" err="1">
                <a:solidFill>
                  <a:schemeClr val="tx1"/>
                </a:solidFill>
              </a:rPr>
              <a:t>aplicación</a:t>
            </a:r>
            <a:endParaRPr lang="es-CO" sz="2000" dirty="0">
              <a:solidFill>
                <a:schemeClr val="tx1"/>
              </a:solidFill>
            </a:endParaRPr>
          </a:p>
          <a:p>
            <a:pPr algn="just">
              <a:lnSpc>
                <a:spcPct val="90000"/>
              </a:lnSpc>
            </a:pPr>
            <a:r>
              <a:rPr sz="2000" dirty="0">
                <a:solidFill>
                  <a:schemeClr val="tx1"/>
                </a:solidFill>
              </a:rPr>
              <a:t>Sistema de </a:t>
            </a:r>
            <a:r>
              <a:rPr sz="2000" dirty="0" err="1">
                <a:solidFill>
                  <a:schemeClr val="tx1"/>
                </a:solidFill>
              </a:rPr>
              <a:t>gestión</a:t>
            </a:r>
            <a:r>
              <a:rPr sz="2000" dirty="0">
                <a:solidFill>
                  <a:schemeClr val="tx1"/>
                </a:solidFill>
              </a:rPr>
              <a:t> de bases de </a:t>
            </a:r>
            <a:r>
              <a:rPr sz="2000" dirty="0" err="1">
                <a:solidFill>
                  <a:schemeClr val="tx1"/>
                </a:solidFill>
              </a:rPr>
              <a:t>datos</a:t>
            </a:r>
            <a:r>
              <a:rPr lang="es-CO" sz="2000" dirty="0">
                <a:solidFill>
                  <a:schemeClr val="tx1"/>
                </a:solidFill>
              </a:rPr>
              <a:t>: </a:t>
            </a:r>
            <a:r>
              <a:rPr sz="2000" dirty="0">
                <a:solidFill>
                  <a:schemeClr val="tx1"/>
                </a:solidFill>
              </a:rPr>
              <a:t>Una </a:t>
            </a:r>
            <a:r>
              <a:rPr sz="2000" dirty="0" err="1">
                <a:solidFill>
                  <a:schemeClr val="tx1"/>
                </a:solidFill>
              </a:rPr>
              <a:t>colección</a:t>
            </a:r>
            <a:r>
              <a:rPr sz="2000" dirty="0">
                <a:solidFill>
                  <a:schemeClr val="tx1"/>
                </a:solidFill>
              </a:rPr>
              <a:t> de </a:t>
            </a:r>
            <a:r>
              <a:rPr sz="2000" dirty="0" err="1">
                <a:solidFill>
                  <a:schemeClr val="tx1"/>
                </a:solidFill>
              </a:rPr>
              <a:t>programas</a:t>
            </a:r>
            <a:r>
              <a:rPr sz="2000" dirty="0">
                <a:solidFill>
                  <a:schemeClr val="tx1"/>
                </a:solidFill>
              </a:rPr>
              <a:t> que </a:t>
            </a:r>
            <a:r>
              <a:rPr sz="2000" dirty="0" err="1">
                <a:solidFill>
                  <a:schemeClr val="tx1"/>
                </a:solidFill>
              </a:rPr>
              <a:t>mantiene</a:t>
            </a:r>
            <a:r>
              <a:rPr sz="2000" dirty="0">
                <a:solidFill>
                  <a:schemeClr val="tx1"/>
                </a:solidFill>
              </a:rPr>
              <a:t> </a:t>
            </a:r>
            <a:r>
              <a:rPr sz="2000" dirty="0" err="1">
                <a:solidFill>
                  <a:schemeClr val="tx1"/>
                </a:solidFill>
              </a:rPr>
              <a:t>archivos</a:t>
            </a:r>
            <a:r>
              <a:rPr sz="2000" dirty="0">
                <a:solidFill>
                  <a:schemeClr val="tx1"/>
                </a:solidFill>
              </a:rPr>
              <a:t> de </a:t>
            </a:r>
            <a:r>
              <a:rPr sz="2000" dirty="0" err="1">
                <a:solidFill>
                  <a:schemeClr val="tx1"/>
                </a:solidFill>
              </a:rPr>
              <a:t>datos</a:t>
            </a:r>
            <a:r>
              <a:rPr sz="2000" dirty="0">
                <a:solidFill>
                  <a:schemeClr val="tx1"/>
                </a:solidFill>
              </a:rPr>
              <a:t> (base de </a:t>
            </a:r>
            <a:r>
              <a:rPr sz="2000" dirty="0" err="1">
                <a:solidFill>
                  <a:schemeClr val="tx1"/>
                </a:solidFill>
              </a:rPr>
              <a:t>datos</a:t>
            </a:r>
            <a:r>
              <a:rPr sz="2000" dirty="0">
                <a:solidFill>
                  <a:schemeClr val="tx1"/>
                </a:solidFill>
              </a:rPr>
              <a:t>)</a:t>
            </a:r>
            <a:endParaRPr lang="es-CO" sz="200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altLang="es-ES" dirty="0"/>
              <a:t>Tipos de Usuario</a:t>
            </a:r>
          </a:p>
        </p:txBody>
      </p:sp>
      <p:sp>
        <p:nvSpPr>
          <p:cNvPr id="3" name="Marcador de contenido 2"/>
          <p:cNvSpPr>
            <a:spLocks noGrp="1"/>
          </p:cNvSpPr>
          <p:nvPr>
            <p:ph idx="1"/>
          </p:nvPr>
        </p:nvSpPr>
        <p:spPr/>
        <p:txBody>
          <a:bodyPr>
            <a:normAutofit/>
          </a:bodyPr>
          <a:lstStyle/>
          <a:p>
            <a:pPr algn="just"/>
            <a:r>
              <a:rPr dirty="0">
                <a:solidFill>
                  <a:schemeClr val="tx1"/>
                </a:solidFill>
              </a:rPr>
              <a:t>Un </a:t>
            </a:r>
            <a:r>
              <a:rPr dirty="0" err="1">
                <a:solidFill>
                  <a:schemeClr val="tx1"/>
                </a:solidFill>
              </a:rPr>
              <a:t>usuario</a:t>
            </a:r>
            <a:r>
              <a:rPr dirty="0">
                <a:solidFill>
                  <a:schemeClr val="tx1"/>
                </a:solidFill>
              </a:rPr>
              <a:t> de </a:t>
            </a:r>
            <a:r>
              <a:rPr dirty="0" err="1">
                <a:solidFill>
                  <a:schemeClr val="tx1"/>
                </a:solidFill>
              </a:rPr>
              <a:t>aplicación</a:t>
            </a:r>
            <a:r>
              <a:rPr dirty="0">
                <a:solidFill>
                  <a:schemeClr val="tx1"/>
                </a:solidFill>
              </a:rPr>
              <a:t> </a:t>
            </a:r>
            <a:r>
              <a:rPr dirty="0" err="1">
                <a:solidFill>
                  <a:schemeClr val="tx1"/>
                </a:solidFill>
              </a:rPr>
              <a:t>es</a:t>
            </a:r>
            <a:r>
              <a:rPr dirty="0">
                <a:solidFill>
                  <a:schemeClr val="tx1"/>
                </a:solidFill>
              </a:rPr>
              <a:t> </a:t>
            </a:r>
            <a:r>
              <a:rPr dirty="0" err="1">
                <a:solidFill>
                  <a:schemeClr val="tx1"/>
                </a:solidFill>
              </a:rPr>
              <a:t>simplemente</a:t>
            </a:r>
            <a:r>
              <a:rPr dirty="0">
                <a:solidFill>
                  <a:schemeClr val="tx1"/>
                </a:solidFill>
              </a:rPr>
              <a:t> un </a:t>
            </a:r>
            <a:r>
              <a:rPr dirty="0" err="1">
                <a:solidFill>
                  <a:schemeClr val="tx1"/>
                </a:solidFill>
              </a:rPr>
              <a:t>registro</a:t>
            </a:r>
            <a:r>
              <a:rPr dirty="0">
                <a:solidFill>
                  <a:schemeClr val="tx1"/>
                </a:solidFill>
              </a:rPr>
              <a:t> </a:t>
            </a:r>
            <a:r>
              <a:rPr dirty="0" err="1">
                <a:solidFill>
                  <a:schemeClr val="tx1"/>
                </a:solidFill>
              </a:rPr>
              <a:t>creado</a:t>
            </a:r>
            <a:r>
              <a:rPr dirty="0">
                <a:solidFill>
                  <a:schemeClr val="tx1"/>
                </a:solidFill>
              </a:rPr>
              <a:t> para un </a:t>
            </a:r>
            <a:r>
              <a:rPr dirty="0" err="1">
                <a:solidFill>
                  <a:schemeClr val="tx1"/>
                </a:solidFill>
              </a:rPr>
              <a:t>usuario</a:t>
            </a:r>
            <a:r>
              <a:rPr dirty="0">
                <a:solidFill>
                  <a:schemeClr val="tx1"/>
                </a:solidFill>
              </a:rPr>
              <a:t> </a:t>
            </a:r>
            <a:r>
              <a:rPr dirty="0" err="1">
                <a:solidFill>
                  <a:schemeClr val="tx1"/>
                </a:solidFill>
              </a:rPr>
              <a:t>dentro</a:t>
            </a:r>
            <a:r>
              <a:rPr dirty="0">
                <a:solidFill>
                  <a:schemeClr val="tx1"/>
                </a:solidFill>
              </a:rPr>
              <a:t> del </a:t>
            </a:r>
            <a:r>
              <a:rPr dirty="0" err="1">
                <a:solidFill>
                  <a:schemeClr val="tx1"/>
                </a:solidFill>
              </a:rPr>
              <a:t>esquema</a:t>
            </a:r>
            <a:r>
              <a:rPr dirty="0">
                <a:solidFill>
                  <a:schemeClr val="tx1"/>
                </a:solidFill>
              </a:rPr>
              <a:t> de </a:t>
            </a:r>
            <a:r>
              <a:rPr dirty="0" err="1">
                <a:solidFill>
                  <a:schemeClr val="tx1"/>
                </a:solidFill>
              </a:rPr>
              <a:t>aplicación</a:t>
            </a:r>
            <a:r>
              <a:rPr dirty="0">
                <a:solidFill>
                  <a:schemeClr val="tx1"/>
                </a:solidFill>
              </a:rPr>
              <a:t> que se </a:t>
            </a:r>
            <a:r>
              <a:rPr dirty="0" err="1">
                <a:solidFill>
                  <a:schemeClr val="tx1"/>
                </a:solidFill>
              </a:rPr>
              <a:t>utilizará</a:t>
            </a:r>
            <a:r>
              <a:rPr dirty="0">
                <a:solidFill>
                  <a:schemeClr val="tx1"/>
                </a:solidFill>
              </a:rPr>
              <a:t> para la </a:t>
            </a:r>
            <a:r>
              <a:rPr dirty="0" err="1">
                <a:solidFill>
                  <a:schemeClr val="tx1"/>
                </a:solidFill>
              </a:rPr>
              <a:t>autenticación</a:t>
            </a:r>
            <a:r>
              <a:rPr dirty="0">
                <a:solidFill>
                  <a:schemeClr val="tx1"/>
                </a:solidFill>
              </a:rPr>
              <a:t> </a:t>
            </a:r>
            <a:r>
              <a:rPr dirty="0" err="1">
                <a:solidFill>
                  <a:schemeClr val="tx1"/>
                </a:solidFill>
              </a:rPr>
              <a:t>en</a:t>
            </a:r>
            <a:r>
              <a:rPr dirty="0">
                <a:solidFill>
                  <a:schemeClr val="tx1"/>
                </a:solidFill>
              </a:rPr>
              <a:t> la </a:t>
            </a:r>
            <a:r>
              <a:rPr dirty="0" err="1">
                <a:solidFill>
                  <a:schemeClr val="tx1"/>
                </a:solidFill>
              </a:rPr>
              <a:t>aplicación</a:t>
            </a:r>
            <a:r>
              <a:rPr dirty="0">
                <a:solidFill>
                  <a:schemeClr val="tx1"/>
                </a:solidFill>
              </a:rPr>
              <a:t>. </a:t>
            </a:r>
          </a:p>
          <a:p>
            <a:pPr algn="just"/>
            <a:r>
              <a:rPr dirty="0">
                <a:solidFill>
                  <a:schemeClr val="tx1"/>
                </a:solidFill>
              </a:rPr>
              <a:t>Un </a:t>
            </a:r>
            <a:r>
              <a:rPr dirty="0" err="1">
                <a:solidFill>
                  <a:schemeClr val="tx1"/>
                </a:solidFill>
              </a:rPr>
              <a:t>usuario</a:t>
            </a:r>
            <a:r>
              <a:rPr dirty="0">
                <a:solidFill>
                  <a:schemeClr val="tx1"/>
                </a:solidFill>
              </a:rPr>
              <a:t> de la </a:t>
            </a:r>
            <a:r>
              <a:rPr dirty="0" err="1">
                <a:solidFill>
                  <a:schemeClr val="tx1"/>
                </a:solidFill>
              </a:rPr>
              <a:t>aplicación</a:t>
            </a:r>
            <a:r>
              <a:rPr dirty="0">
                <a:solidFill>
                  <a:schemeClr val="tx1"/>
                </a:solidFill>
              </a:rPr>
              <a:t> </a:t>
            </a:r>
            <a:r>
              <a:rPr dirty="0" err="1">
                <a:solidFill>
                  <a:schemeClr val="tx1"/>
                </a:solidFill>
              </a:rPr>
              <a:t>normalmente</a:t>
            </a:r>
            <a:r>
              <a:rPr dirty="0">
                <a:solidFill>
                  <a:schemeClr val="tx1"/>
                </a:solidFill>
              </a:rPr>
              <a:t> no </a:t>
            </a:r>
            <a:r>
              <a:rPr dirty="0" err="1">
                <a:solidFill>
                  <a:schemeClr val="tx1"/>
                </a:solidFill>
              </a:rPr>
              <a:t>tiene</a:t>
            </a:r>
            <a:r>
              <a:rPr dirty="0">
                <a:solidFill>
                  <a:schemeClr val="tx1"/>
                </a:solidFill>
              </a:rPr>
              <a:t> </a:t>
            </a:r>
            <a:r>
              <a:rPr dirty="0" err="1">
                <a:solidFill>
                  <a:schemeClr val="tx1"/>
                </a:solidFill>
              </a:rPr>
              <a:t>privilegios</a:t>
            </a:r>
            <a:r>
              <a:rPr dirty="0">
                <a:solidFill>
                  <a:schemeClr val="tx1"/>
                </a:solidFill>
              </a:rPr>
              <a:t> de base de </a:t>
            </a:r>
            <a:r>
              <a:rPr dirty="0" err="1">
                <a:solidFill>
                  <a:schemeClr val="tx1"/>
                </a:solidFill>
              </a:rPr>
              <a:t>datos</a:t>
            </a:r>
            <a:r>
              <a:rPr dirty="0">
                <a:solidFill>
                  <a:schemeClr val="tx1"/>
                </a:solidFill>
              </a:rPr>
              <a:t> o </a:t>
            </a:r>
            <a:r>
              <a:rPr dirty="0" err="1">
                <a:solidFill>
                  <a:schemeClr val="tx1"/>
                </a:solidFill>
              </a:rPr>
              <a:t>funciones</a:t>
            </a:r>
            <a:r>
              <a:rPr dirty="0">
                <a:solidFill>
                  <a:schemeClr val="tx1"/>
                </a:solidFill>
              </a:rPr>
              <a:t> </a:t>
            </a:r>
            <a:r>
              <a:rPr dirty="0" err="1">
                <a:solidFill>
                  <a:schemeClr val="tx1"/>
                </a:solidFill>
              </a:rPr>
              <a:t>asignadas</a:t>
            </a:r>
            <a:r>
              <a:rPr dirty="0">
                <a:solidFill>
                  <a:schemeClr val="tx1"/>
                </a:solidFill>
              </a:rPr>
              <a:t> al </a:t>
            </a:r>
            <a:r>
              <a:rPr dirty="0" err="1">
                <a:solidFill>
                  <a:schemeClr val="tx1"/>
                </a:solidFill>
              </a:rPr>
              <a:t>usuario</a:t>
            </a:r>
            <a:r>
              <a:rPr dirty="0">
                <a:solidFill>
                  <a:schemeClr val="tx1"/>
                </a:solidFill>
              </a:rPr>
              <a:t>. </a:t>
            </a:r>
            <a:r>
              <a:rPr dirty="0" err="1">
                <a:solidFill>
                  <a:schemeClr val="tx1"/>
                </a:solidFill>
              </a:rPr>
              <a:t>Todos</a:t>
            </a:r>
            <a:r>
              <a:rPr dirty="0">
                <a:solidFill>
                  <a:schemeClr val="tx1"/>
                </a:solidFill>
              </a:rPr>
              <a:t> </a:t>
            </a:r>
            <a:r>
              <a:rPr dirty="0" err="1">
                <a:solidFill>
                  <a:schemeClr val="tx1"/>
                </a:solidFill>
              </a:rPr>
              <a:t>los</a:t>
            </a:r>
            <a:r>
              <a:rPr dirty="0">
                <a:solidFill>
                  <a:schemeClr val="tx1"/>
                </a:solidFill>
              </a:rPr>
              <a:t> </a:t>
            </a:r>
            <a:r>
              <a:rPr dirty="0" err="1">
                <a:solidFill>
                  <a:schemeClr val="tx1"/>
                </a:solidFill>
              </a:rPr>
              <a:t>privilegios</a:t>
            </a:r>
            <a:r>
              <a:rPr dirty="0">
                <a:solidFill>
                  <a:schemeClr val="tx1"/>
                </a:solidFill>
              </a:rPr>
              <a:t> y roles son </a:t>
            </a:r>
            <a:r>
              <a:rPr dirty="0" err="1">
                <a:solidFill>
                  <a:schemeClr val="tx1"/>
                </a:solidFill>
              </a:rPr>
              <a:t>otorgados</a:t>
            </a:r>
            <a:r>
              <a:rPr dirty="0">
                <a:solidFill>
                  <a:schemeClr val="tx1"/>
                </a:solidFill>
              </a:rPr>
              <a:t> </a:t>
            </a:r>
            <a:r>
              <a:rPr dirty="0" err="1">
                <a:solidFill>
                  <a:schemeClr val="tx1"/>
                </a:solidFill>
              </a:rPr>
              <a:t>por</a:t>
            </a:r>
            <a:r>
              <a:rPr dirty="0">
                <a:solidFill>
                  <a:schemeClr val="tx1"/>
                </a:solidFill>
              </a:rPr>
              <a:t> la </a:t>
            </a:r>
            <a:r>
              <a:rPr dirty="0" err="1">
                <a:solidFill>
                  <a:schemeClr val="tx1"/>
                </a:solidFill>
              </a:rPr>
              <a:t>aplicación</a:t>
            </a:r>
            <a:r>
              <a:rPr dirty="0">
                <a:solidFill>
                  <a:schemeClr val="tx1"/>
                </a:solidFill>
              </a:rPr>
              <a:t> y son </a:t>
            </a:r>
            <a:r>
              <a:rPr dirty="0" err="1">
                <a:solidFill>
                  <a:schemeClr val="tx1"/>
                </a:solidFill>
              </a:rPr>
              <a:t>específicos</a:t>
            </a:r>
            <a:r>
              <a:rPr dirty="0">
                <a:solidFill>
                  <a:schemeClr val="tx1"/>
                </a:solidFill>
              </a:rPr>
              <a:t> de la </a:t>
            </a:r>
            <a:r>
              <a:rPr dirty="0" err="1">
                <a:solidFill>
                  <a:schemeClr val="tx1"/>
                </a:solidFill>
              </a:rPr>
              <a:t>aplicación</a:t>
            </a:r>
            <a:r>
              <a:rPr dirty="0">
                <a:solidFill>
                  <a:schemeClr val="tx1"/>
                </a:solidFill>
              </a:rPr>
              <a:t>. </a:t>
            </a:r>
          </a:p>
        </p:txBody>
      </p:sp>
      <p:pic>
        <p:nvPicPr>
          <p:cNvPr id="6146" name="Picture 2" descr="Resultado de imagen para usuario">
            <a:extLst>
              <a:ext uri="{FF2B5EF4-FFF2-40B4-BE49-F238E27FC236}">
                <a16:creationId xmlns:a16="http://schemas.microsoft.com/office/drawing/2014/main" id="{5B4AE119-81E6-44B3-9287-4634D6EF9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468" y="4236563"/>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usuario">
            <a:extLst>
              <a:ext uri="{FF2B5EF4-FFF2-40B4-BE49-F238E27FC236}">
                <a16:creationId xmlns:a16="http://schemas.microsoft.com/office/drawing/2014/main" id="{FF0A1A36-3E6C-4E36-BBF0-FCB0D2E1C8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474" y="2159331"/>
            <a:ext cx="2915973" cy="291597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77334" y="609600"/>
            <a:ext cx="8596668" cy="1320800"/>
          </a:xfrm>
        </p:spPr>
        <p:txBody>
          <a:bodyPr anchor="t">
            <a:normAutofit/>
          </a:bodyPr>
          <a:lstStyle/>
          <a:p>
            <a:r>
              <a:rPr lang="x-none" altLang="es-ES" dirty="0"/>
              <a:t>Tipos de Usuario</a:t>
            </a:r>
          </a:p>
        </p:txBody>
      </p:sp>
      <p:sp>
        <p:nvSpPr>
          <p:cNvPr id="3" name="Marcador de contenido 2"/>
          <p:cNvSpPr>
            <a:spLocks noGrp="1"/>
          </p:cNvSpPr>
          <p:nvPr>
            <p:ph idx="1"/>
          </p:nvPr>
        </p:nvSpPr>
        <p:spPr>
          <a:xfrm>
            <a:off x="4063160" y="1632031"/>
            <a:ext cx="5717448" cy="4409332"/>
          </a:xfrm>
        </p:spPr>
        <p:txBody>
          <a:bodyPr>
            <a:normAutofit/>
          </a:bodyPr>
          <a:lstStyle/>
          <a:p>
            <a:pPr algn="just">
              <a:lnSpc>
                <a:spcPct val="90000"/>
              </a:lnSpc>
            </a:pPr>
            <a:r>
              <a:rPr lang="es-CO" sz="1600" dirty="0">
                <a:solidFill>
                  <a:schemeClr val="tx1"/>
                </a:solidFill>
              </a:rPr>
              <a:t>Administrador de aplicaciones: un usuario de aplicación es aquel que tiene privilegios de aplicación para administrar usuarios de aplicación y sus funciones; los administradores de las aplicaciones no requieren privilegios especiales de base de datos</a:t>
            </a:r>
          </a:p>
          <a:p>
            <a:pPr algn="just">
              <a:lnSpc>
                <a:spcPct val="90000"/>
              </a:lnSpc>
            </a:pPr>
            <a:r>
              <a:rPr lang="es-CO" sz="1600" dirty="0">
                <a:solidFill>
                  <a:schemeClr val="tx1"/>
                </a:solidFill>
              </a:rPr>
              <a:t>Propietario de la aplicación: un usuario de la base de datos (propietario del esquema) que posee las tablas de aplicaciones y los objetos</a:t>
            </a:r>
          </a:p>
          <a:p>
            <a:pPr algn="just">
              <a:lnSpc>
                <a:spcPct val="90000"/>
              </a:lnSpc>
            </a:pPr>
            <a:r>
              <a:rPr lang="es-CO" sz="1600" dirty="0">
                <a:solidFill>
                  <a:schemeClr val="tx1"/>
                </a:solidFill>
              </a:rPr>
              <a:t>Usuario de la aplicación: el usuario registrado en el esquema de la aplicación para autenticar al usuario y permitir al usuario realizar tareas dentro de la aplicación</a:t>
            </a:r>
          </a:p>
          <a:p>
            <a:pPr algn="just">
              <a:lnSpc>
                <a:spcPct val="90000"/>
              </a:lnSpc>
            </a:pPr>
            <a:r>
              <a:rPr lang="es-CO" sz="1600" dirty="0">
                <a:solidFill>
                  <a:schemeClr val="tx1"/>
                </a:solidFill>
              </a:rPr>
              <a:t>Administrador de base de datos: cuenta de usuario que tiene privilegios de administración de bases de datos que permiten al usuario realizar cualquier tarea de administración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usuario">
            <a:extLst>
              <a:ext uri="{FF2B5EF4-FFF2-40B4-BE49-F238E27FC236}">
                <a16:creationId xmlns:a16="http://schemas.microsoft.com/office/drawing/2014/main" id="{47546993-8027-41E1-AB91-6F6B8B27F4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98" r="31891" b="-2"/>
          <a:stretch/>
        </p:blipFill>
        <p:spPr bwMode="auto">
          <a:xfrm>
            <a:off x="20" y="10"/>
            <a:ext cx="2734036" cy="6867719"/>
          </a:xfrm>
          <a:custGeom>
            <a:avLst/>
            <a:gdLst>
              <a:gd name="connsiteX0" fmla="*/ 0 w 2734056"/>
              <a:gd name="connsiteY0" fmla="*/ 0 h 6858000"/>
              <a:gd name="connsiteX1" fmla="*/ 1674254 w 2734056"/>
              <a:gd name="connsiteY1" fmla="*/ 0 h 6858000"/>
              <a:gd name="connsiteX2" fmla="*/ 2734056 w 2734056"/>
              <a:gd name="connsiteY2" fmla="*/ 6850199 h 6858000"/>
              <a:gd name="connsiteX3" fmla="*/ 2734056 w 2734056"/>
              <a:gd name="connsiteY3" fmla="*/ 6858000 h 6858000"/>
              <a:gd name="connsiteX4" fmla="*/ 461457 w 2734056"/>
              <a:gd name="connsiteY4" fmla="*/ 6858000 h 6858000"/>
              <a:gd name="connsiteX5" fmla="*/ 0 w 2734056"/>
              <a:gd name="connsiteY5" fmla="*/ 41341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056" h="6858000">
                <a:moveTo>
                  <a:pt x="0" y="0"/>
                </a:moveTo>
                <a:lnTo>
                  <a:pt x="1674254" y="0"/>
                </a:lnTo>
                <a:lnTo>
                  <a:pt x="2734056" y="6850199"/>
                </a:lnTo>
                <a:lnTo>
                  <a:pt x="2734056" y="6858000"/>
                </a:lnTo>
                <a:lnTo>
                  <a:pt x="461457" y="6858000"/>
                </a:lnTo>
                <a:lnTo>
                  <a:pt x="0" y="4134118"/>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2849562" y="609600"/>
            <a:ext cx="6424440" cy="1320800"/>
          </a:xfrm>
        </p:spPr>
        <p:txBody>
          <a:bodyPr>
            <a:normAutofit/>
          </a:bodyPr>
          <a:lstStyle/>
          <a:p>
            <a:r>
              <a:rPr lang="x-none" altLang="es-ES" dirty="0"/>
              <a:t>Tipos de Usuario</a:t>
            </a:r>
          </a:p>
        </p:txBody>
      </p:sp>
      <p:sp>
        <p:nvSpPr>
          <p:cNvPr id="3" name="Marcador de contenido 2"/>
          <p:cNvSpPr>
            <a:spLocks noGrp="1"/>
          </p:cNvSpPr>
          <p:nvPr>
            <p:ph idx="1"/>
          </p:nvPr>
        </p:nvSpPr>
        <p:spPr>
          <a:xfrm>
            <a:off x="2849562" y="1930401"/>
            <a:ext cx="6424440" cy="4110962"/>
          </a:xfrm>
        </p:spPr>
        <p:txBody>
          <a:bodyPr>
            <a:normAutofit fontScale="92500" lnSpcReduction="10000"/>
          </a:bodyPr>
          <a:lstStyle/>
          <a:p>
            <a:pPr algn="just"/>
            <a:r>
              <a:rPr lang="es-CO" sz="2000" dirty="0">
                <a:solidFill>
                  <a:schemeClr val="tx1"/>
                </a:solidFill>
              </a:rPr>
              <a:t>Usuario de la base de datos: tipo de cuenta de usuario que tiene funciones de base de datos y / o privilegios asignados a ella</a:t>
            </a:r>
          </a:p>
          <a:p>
            <a:pPr algn="just"/>
            <a:r>
              <a:rPr lang="es-CO" sz="2000" dirty="0">
                <a:solidFill>
                  <a:schemeClr val="tx1"/>
                </a:solidFill>
              </a:rPr>
              <a:t>Usuario proxy: un usuario de la base de datos que tiene roles y privilegios específicos asignados a él; el usuario proxy se emplea para trabajar en nombre de un usuario de la aplicación; este tipo suele ser útil para agregar y aislar usuarios de aplicaciones de la base de datos</a:t>
            </a:r>
          </a:p>
          <a:p>
            <a:pPr algn="just"/>
            <a:r>
              <a:rPr lang="es-CO" sz="2000" dirty="0">
                <a:solidFill>
                  <a:schemeClr val="tx1"/>
                </a:solidFill>
              </a:rPr>
              <a:t>propietario de esquema: un usuario de base de datos que posee objetos de base de datos</a:t>
            </a:r>
          </a:p>
          <a:p>
            <a:pPr algn="just"/>
            <a:r>
              <a:rPr lang="es-CO" sz="2000" dirty="0">
                <a:solidFill>
                  <a:schemeClr val="tx1"/>
                </a:solidFill>
              </a:rPr>
              <a:t>Usuario virtual: cuenta que tiene acceso a la base de datos a través de otra base de datos</a:t>
            </a:r>
          </a:p>
        </p:txBody>
      </p:sp>
    </p:spTree>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a">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TM02900722[[fn=Sala de juntas (ion)]]</Template>
  <TotalTime>22</TotalTime>
  <Words>4224</Words>
  <Application>Microsoft Office PowerPoint</Application>
  <PresentationFormat>Panorámica</PresentationFormat>
  <Paragraphs>277</Paragraphs>
  <Slides>49</Slides>
  <Notes>40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49</vt:i4>
      </vt:variant>
    </vt:vector>
  </HeadingPairs>
  <TitlesOfParts>
    <vt:vector size="57" baseType="lpstr">
      <vt:lpstr>Arial</vt:lpstr>
      <vt:lpstr>Calibri</vt:lpstr>
      <vt:lpstr>Calibri Light</vt:lpstr>
      <vt:lpstr>Trebuchet MS</vt:lpstr>
      <vt:lpstr>Wingdings 2</vt:lpstr>
      <vt:lpstr>Wingdings 3</vt:lpstr>
      <vt:lpstr>HDOfficeLightV0</vt:lpstr>
      <vt:lpstr>Faceta</vt:lpstr>
      <vt:lpstr>Modelo de Seguridad en Base de Datos</vt:lpstr>
      <vt:lpstr>Introducción</vt:lpstr>
      <vt:lpstr>Introducción</vt:lpstr>
      <vt:lpstr>Introducción</vt:lpstr>
      <vt:lpstr>Tipos de Usuario</vt:lpstr>
      <vt:lpstr>Tipos de Usuario</vt:lpstr>
      <vt:lpstr>Tipos de Usuario</vt:lpstr>
      <vt:lpstr>Tipos de Usuario</vt:lpstr>
      <vt:lpstr>Tipos de Usuario</vt:lpstr>
      <vt:lpstr>Modelo de Matriz de Acceso</vt:lpstr>
      <vt:lpstr>Modelo Modos de Acceso</vt:lpstr>
      <vt:lpstr>Modelo Modos de Acceso</vt:lpstr>
      <vt:lpstr>Modelo Modos de Acceso</vt:lpstr>
      <vt:lpstr>Tipos de Aplicaciones (Cliente Servidor)</vt:lpstr>
      <vt:lpstr>Tipos de Aplicaciones (Cliente Servidor)</vt:lpstr>
      <vt:lpstr>Tipos de Aplicaciones (Cliente Servidor)</vt:lpstr>
      <vt:lpstr>Tipos de Aplicaciones (Aplicaciones WEB)</vt:lpstr>
      <vt:lpstr>Tipos de Aplicaciones (Aplicaciones WEB)</vt:lpstr>
      <vt:lpstr>Tipos de Aplicaciones (Aplicaciones Datawherehouse)</vt:lpstr>
      <vt:lpstr>Tipos de Aplicaciones (Otras Aplicaciones)</vt:lpstr>
      <vt:lpstr>Basado en los Roles de la Base de Datos</vt:lpstr>
      <vt:lpstr>Basado en los Roles de la Base de Datos</vt:lpstr>
      <vt:lpstr>Basado en los Roles de la Base de Datos</vt:lpstr>
      <vt:lpstr>Basado en los Roles de la Base de Datos</vt:lpstr>
      <vt:lpstr>Basado en los Roles de la Base de Datos (Implementación en Oracle)</vt:lpstr>
      <vt:lpstr>Basado en los Roles de la Base de Datos (Implementación en Oracle)</vt:lpstr>
      <vt:lpstr>Basado en los Roles de la Base de Datos (Implementación en Oracle)</vt:lpstr>
      <vt:lpstr>Basado en los Roles de la Base de Datos (Implementación en Oracle)</vt:lpstr>
      <vt:lpstr>Basado en los Roles de la Base de Datos (Implementación en Oracle)</vt:lpstr>
      <vt:lpstr>Basado en los Roles de la Base de Datos (Implmentación en Oracle)</vt:lpstr>
      <vt:lpstr>Basado en los Roles de la Aplicación</vt:lpstr>
      <vt:lpstr>Basado en los Roles de la Aplicación</vt:lpstr>
      <vt:lpstr>Basado en los Roles de la Aplicación</vt:lpstr>
      <vt:lpstr>Basado en los Roles de la Aplicación</vt:lpstr>
      <vt:lpstr>Basado en las Funciones de la Aplicación</vt:lpstr>
      <vt:lpstr>Basado en las Funciones de la Aplicación</vt:lpstr>
      <vt:lpstr>Basado en las Funciones de la Aplicación</vt:lpstr>
      <vt:lpstr>Basado en las Funciones y Roles de la Aplicación</vt:lpstr>
      <vt:lpstr>Basado en las Funciones y Roles de la Aplicación</vt:lpstr>
      <vt:lpstr>Basado en las Funciones y Roles de la Aplicación</vt:lpstr>
      <vt:lpstr>Basado en Tablas de la Aplicación</vt:lpstr>
      <vt:lpstr>Basado en Tablas de la Aplicación</vt:lpstr>
      <vt:lpstr>Basado en Tablas de la Aplicación</vt:lpstr>
      <vt:lpstr>Resumen de los Modelo</vt:lpstr>
      <vt:lpstr>Resumen </vt:lpstr>
      <vt:lpstr>Resumen </vt:lpstr>
      <vt:lpstr>Resumen </vt:lpstr>
      <vt:lpstr>Resumen </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Base de Datos</dc:title>
  <dc:creator>Jhon Edisson Villareal Padilla</dc:creator>
  <cp:lastModifiedBy>Jhon Edisson Villareal Padilla</cp:lastModifiedBy>
  <cp:revision>87</cp:revision>
  <dcterms:created xsi:type="dcterms:W3CDTF">2017-09-06T23:47:41Z</dcterms:created>
  <dcterms:modified xsi:type="dcterms:W3CDTF">2017-09-08T17:26:22Z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9226-10.1.0.5707</vt:lpwstr>
  </property>
</Properties>
</file>